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51"/>
  </p:notesMasterIdLst>
  <p:handoutMasterIdLst>
    <p:handoutMasterId r:id="rId52"/>
  </p:handoutMasterIdLst>
  <p:sldIdLst>
    <p:sldId id="2422" r:id="rId6"/>
    <p:sldId id="2471" r:id="rId7"/>
    <p:sldId id="2497" r:id="rId8"/>
    <p:sldId id="2415" r:id="rId9"/>
    <p:sldId id="2416" r:id="rId10"/>
    <p:sldId id="2420" r:id="rId11"/>
    <p:sldId id="2474" r:id="rId12"/>
    <p:sldId id="2473" r:id="rId13"/>
    <p:sldId id="2479" r:id="rId14"/>
    <p:sldId id="2421" r:id="rId15"/>
    <p:sldId id="2498" r:id="rId16"/>
    <p:sldId id="2486" r:id="rId17"/>
    <p:sldId id="2480" r:id="rId18"/>
    <p:sldId id="2481" r:id="rId19"/>
    <p:sldId id="2478" r:id="rId20"/>
    <p:sldId id="2503" r:id="rId21"/>
    <p:sldId id="2504" r:id="rId22"/>
    <p:sldId id="2505" r:id="rId23"/>
    <p:sldId id="2506" r:id="rId24"/>
    <p:sldId id="2507" r:id="rId25"/>
    <p:sldId id="2508" r:id="rId26"/>
    <p:sldId id="2509" r:id="rId27"/>
    <p:sldId id="2484" r:id="rId28"/>
    <p:sldId id="2494" r:id="rId29"/>
    <p:sldId id="2488" r:id="rId30"/>
    <p:sldId id="2482" r:id="rId31"/>
    <p:sldId id="2487" r:id="rId32"/>
    <p:sldId id="2483" r:id="rId33"/>
    <p:sldId id="2490" r:id="rId34"/>
    <p:sldId id="2499" r:id="rId35"/>
    <p:sldId id="2485" r:id="rId36"/>
    <p:sldId id="2501" r:id="rId37"/>
    <p:sldId id="2502" r:id="rId38"/>
    <p:sldId id="2492" r:id="rId39"/>
    <p:sldId id="2493" r:id="rId40"/>
    <p:sldId id="2496" r:id="rId41"/>
    <p:sldId id="2491" r:id="rId42"/>
    <p:sldId id="2495" r:id="rId43"/>
    <p:sldId id="2476" r:id="rId44"/>
    <p:sldId id="2477" r:id="rId45"/>
    <p:sldId id="2438" r:id="rId46"/>
    <p:sldId id="2448" r:id="rId47"/>
    <p:sldId id="2449" r:id="rId48"/>
    <p:sldId id="2441" r:id="rId49"/>
    <p:sldId id="31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2448" userDrawn="1">
          <p15:clr>
            <a:srgbClr val="A4A3A4"/>
          </p15:clr>
        </p15:guide>
        <p15:guide id="7" orient="horz" pos="459" userDrawn="1">
          <p15:clr>
            <a:srgbClr val="A4A3A4"/>
          </p15:clr>
        </p15:guide>
        <p15:guide id="9" orient="horz" pos="3950" userDrawn="1">
          <p15:clr>
            <a:srgbClr val="A4A3A4"/>
          </p15:clr>
        </p15:guide>
        <p15:guide id="10" orient="horz" pos="17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uane" initials="KR" lastIdx="3" clrIdx="0">
    <p:extLst/>
  </p:cmAuthor>
  <p:cmAuthor id="2" name="Jamie Heckler" initials="JH" lastIdx="1" clrIdx="1">
    <p:extLst/>
  </p:cmAuthor>
  <p:cmAuthor id="3" name="Becky Hjellming" initials="BH" lastIdx="15" clrIdx="2">
    <p:extLst>
      <p:ext uri="{19B8F6BF-5375-455C-9EA6-DF929625EA0E}">
        <p15:presenceInfo xmlns:p15="http://schemas.microsoft.com/office/powerpoint/2012/main" userId="S-1-5-21-667767988-1587426212-11539462-268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6"/>
    <a:srgbClr val="D9D9D9"/>
    <a:srgbClr val="4D3CC6"/>
    <a:srgbClr val="009BFF"/>
    <a:srgbClr val="00005C"/>
    <a:srgbClr val="3F2A60"/>
    <a:srgbClr val="121259"/>
    <a:srgbClr val="F2F2F2"/>
    <a:srgbClr val="0000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3" autoAdjust="0"/>
    <p:restoredTop sz="82161" autoAdjust="0"/>
  </p:normalViewPr>
  <p:slideViewPr>
    <p:cSldViewPr snapToGrid="0">
      <p:cViewPr varScale="1">
        <p:scale>
          <a:sx n="80" d="100"/>
          <a:sy n="80" d="100"/>
        </p:scale>
        <p:origin x="120" y="252"/>
      </p:cViewPr>
      <p:guideLst>
        <p:guide orient="horz" pos="216"/>
        <p:guide pos="551"/>
        <p:guide orient="horz" pos="2448"/>
        <p:guide orient="horz" pos="459"/>
        <p:guide orient="horz" pos="3950"/>
        <p:guide orient="horz" pos="1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0278F56-7843-4C95-B14C-096D030230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ADBCCF-D501-4847-9590-B9D3CEF66F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4E41-F0DA-4F97-8F42-2E916296B48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B35F0A-1C16-421A-A932-AEB95F949A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E4209E-FAA8-4358-942D-4BED95E9ED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A5266-ACC4-408F-AAD8-F271933E7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23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1F5CA-9F38-41DA-BD5E-CA8C859FE139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61D4C-C904-4EE9-BE6F-AF268C178F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301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item.nhn?dirId=2&amp;docId=1131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ackereyes.tistory.com/entry/%EB%B0%94%EB%9E%8C%EC%9D%B4-TPC%EB%9E%80" TargetMode="External"/><Relationship Id="rId4" Type="http://schemas.openxmlformats.org/officeDocument/2006/relationships/hyperlink" Target="http://terms.naver.com/search.naver?mode=all&amp;query=%BA%A5%C4%A1%B8%B6%C5%A9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한국비지네스써비스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팀 이준석입니다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귀한 시간을 허락 해 주셔서 </a:t>
            </a:r>
            <a:r>
              <a:rPr lang="ko-KR" altLang="en-US" dirty="0" smtClean="0"/>
              <a:t>진심으로 감사 드립니다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행복의 비밀은 자신이 좋아하는 일을 하는 것이 아니라 자신이 하는 일을 좋아하는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앤드류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매투스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세상을 보는 데는 두 가지 방법이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만남을 우연으로 보는 것과 기적으로 보는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알버트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아인슈타인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ko-KR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97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간단하게 </a:t>
            </a:r>
            <a:r>
              <a:rPr lang="en-US" altLang="ko-KR" dirty="0" err="1" smtClean="0"/>
              <a:t>DMExpress</a:t>
            </a:r>
            <a:r>
              <a:rPr lang="ko-KR" altLang="en-US" dirty="0" smtClean="0"/>
              <a:t>의 장점을 정리하면 이와 같습니다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쉽게 배울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생산성 향상으로 이어집니다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고성능 입니다</a:t>
            </a:r>
            <a:r>
              <a:rPr lang="en-US" altLang="ko-KR" dirty="0" smtClean="0"/>
              <a:t>. Sort</a:t>
            </a:r>
            <a:r>
              <a:rPr lang="ko-KR" altLang="en-US" dirty="0" smtClean="0"/>
              <a:t>엔진을 탑재한 </a:t>
            </a:r>
            <a:r>
              <a:rPr lang="en-US" altLang="ko-KR" dirty="0" smtClean="0"/>
              <a:t>ETL</a:t>
            </a:r>
            <a:r>
              <a:rPr lang="ko-KR" altLang="en-US" dirty="0" smtClean="0"/>
              <a:t>솔루션입니다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서버의 자원을 최적화해서 사용합니다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신뢰성입니다</a:t>
            </a:r>
            <a:r>
              <a:rPr lang="en-US" altLang="ko-KR" dirty="0" smtClean="0"/>
              <a:t>. 50</a:t>
            </a:r>
            <a:r>
              <a:rPr lang="ko-KR" altLang="en-US" dirty="0" smtClean="0"/>
              <a:t>년 이상 속도와 관련한 솔루션을 만들었고 전 세계</a:t>
            </a:r>
            <a:r>
              <a:rPr lang="ko-KR" altLang="en-US" baseline="0" dirty="0" smtClean="0"/>
              <a:t>에서 사용하는 솔루션입니다</a:t>
            </a:r>
            <a:r>
              <a:rPr lang="en-US" altLang="ko-KR" baseline="0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81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기능과 적용 사례를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1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가지 데이터 처리방식을 보여드리고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중에서 저희가 보여드리고 싶은 것은 파일</a:t>
            </a:r>
            <a:r>
              <a:rPr lang="ko-KR" altLang="en-US" baseline="0" dirty="0" smtClean="0"/>
              <a:t> 데이터와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데이터를 </a:t>
            </a:r>
            <a:r>
              <a:rPr lang="ko-KR" altLang="en-US" baseline="0" dirty="0" err="1" smtClean="0"/>
              <a:t>다이렉트로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Join </a:t>
            </a:r>
            <a:r>
              <a:rPr lang="ko-KR" altLang="en-US" baseline="0" dirty="0" smtClean="0"/>
              <a:t>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59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</a:t>
            </a:r>
            <a:r>
              <a:rPr lang="en-US" altLang="ko-KR" dirty="0" err="1" smtClean="0"/>
              <a:t>DMExpress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직관적인 인터페이스입니다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5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화면을 이용한 개발 뿐만 아니라 스크립트 방식의 개발도 지원합니다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8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기능에 대해서는 빠르게 검토 후 다음 페이지에서 대표 기능들을 조금 상세히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4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COPY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ko-KR" altLang="en-US" dirty="0" smtClean="0"/>
              <a:t>물론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기능을 사용하면서 </a:t>
            </a:r>
            <a:r>
              <a:rPr lang="ko-KR" altLang="en-US" dirty="0" err="1" smtClean="0"/>
              <a:t>필터링도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21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SORT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작업을 하면서 여러 가지 비즈니스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넣을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작업은 단순 </a:t>
            </a:r>
            <a:r>
              <a:rPr lang="en-US" altLang="ko-KR" baseline="0" dirty="0" smtClean="0"/>
              <a:t>Sort </a:t>
            </a:r>
            <a:r>
              <a:rPr lang="ko-KR" altLang="en-US" baseline="0" dirty="0" smtClean="0"/>
              <a:t>작업입니다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50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DMExpress</a:t>
            </a:r>
            <a:r>
              <a:rPr lang="ko-KR" altLang="en-US" dirty="0" smtClean="0"/>
              <a:t>의 데이터 병합에는 여러 가지가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화면은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가 되어 있을 때 사례입니다</a:t>
            </a:r>
            <a:r>
              <a:rPr lang="en-US" altLang="ko-KR" dirty="0" smtClean="0"/>
              <a:t>. Sort</a:t>
            </a:r>
            <a:r>
              <a:rPr lang="ko-KR" altLang="en-US" dirty="0" smtClean="0"/>
              <a:t>가 돼 있지 않아도 병합은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단지 </a:t>
            </a:r>
            <a:r>
              <a:rPr lang="en-US" altLang="ko-KR" dirty="0" smtClean="0"/>
              <a:t>Workspace</a:t>
            </a:r>
            <a:r>
              <a:rPr lang="ko-KR" altLang="en-US" dirty="0" smtClean="0"/>
              <a:t>가 필요한지 아닌지의 차이입니다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4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연산 작업을 위한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다양한 연산이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제게 주어진 시간은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AGENDA</a:t>
            </a:r>
            <a:r>
              <a:rPr lang="ko-KR" altLang="en-US" dirty="0" smtClean="0"/>
              <a:t>는 이와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솔루션의 장점 중 하나인 스피드를 오늘 </a:t>
            </a:r>
            <a:r>
              <a:rPr lang="en-US" altLang="ko-KR" dirty="0" smtClean="0"/>
              <a:t>PT</a:t>
            </a:r>
            <a:r>
              <a:rPr lang="ko-KR" altLang="en-US" dirty="0" smtClean="0"/>
              <a:t>에서도 보여드리겠습니다</a:t>
            </a:r>
            <a:r>
              <a:rPr lang="en-US" altLang="ko-KR" dirty="0" smtClean="0"/>
              <a:t>. ^^;</a:t>
            </a:r>
          </a:p>
          <a:p>
            <a:r>
              <a:rPr lang="ko-KR" altLang="en-US" dirty="0" smtClean="0"/>
              <a:t>소개를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 정도 해 드리고 데모를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 정도 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55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Join </a:t>
            </a:r>
            <a:r>
              <a:rPr lang="ko-KR" altLang="en-US" dirty="0" smtClean="0"/>
              <a:t>기능은 다른 솔루션과 다르게 자체적으로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를 하면서 진행하게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관리의 포인트가 줄어들고 데이터 처리 시간에도 큰 차이를 발생합니다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파일과</a:t>
            </a:r>
            <a:r>
              <a:rPr lang="en-US" altLang="ko-KR" dirty="0" smtClean="0"/>
              <a:t> DB </a:t>
            </a:r>
            <a:r>
              <a:rPr lang="ko-KR" altLang="en-US" dirty="0" smtClean="0"/>
              <a:t>테이블 조인 사례입니다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데이터를 파일로 저장하는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오라클을</a:t>
            </a:r>
            <a:r>
              <a:rPr lang="ko-KR" altLang="en-US" dirty="0" smtClean="0"/>
              <a:t> 사용하는 고객들에게 도움이 됩니다</a:t>
            </a:r>
            <a:r>
              <a:rPr lang="en-US" altLang="ko-KR" dirty="0" smtClean="0"/>
              <a:t>. DB2</a:t>
            </a:r>
            <a:r>
              <a:rPr lang="ko-KR" altLang="en-US" dirty="0" smtClean="0"/>
              <a:t>의 경우 자체 지원하는 </a:t>
            </a:r>
            <a:r>
              <a:rPr lang="en-US" altLang="ko-KR" dirty="0" smtClean="0"/>
              <a:t>DB2</a:t>
            </a:r>
            <a:r>
              <a:rPr lang="en-US" altLang="ko-KR" baseline="0" dirty="0" smtClean="0"/>
              <a:t> Tool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8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 데이터를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테이블에 적재하는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제안 드리기는 파일 데이터를 파일 시스템에서 작업 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테이블에 적재하시기를 권해 드립니다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2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48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88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해외 사례들입니다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42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NH</a:t>
            </a:r>
            <a:r>
              <a:rPr lang="ko-KR" altLang="en-US" dirty="0" smtClean="0"/>
              <a:t>농협생명 사례이고 </a:t>
            </a:r>
            <a:r>
              <a:rPr lang="en-US" altLang="ko-KR" dirty="0" smtClean="0"/>
              <a:t>IFRS17 </a:t>
            </a:r>
            <a:r>
              <a:rPr lang="ko-KR" altLang="en-US" dirty="0" smtClean="0"/>
              <a:t>프로젝트에서도 </a:t>
            </a:r>
            <a:r>
              <a:rPr lang="en-US" altLang="ko-KR" dirty="0" err="1" smtClean="0"/>
              <a:t>DMExpress</a:t>
            </a:r>
            <a:r>
              <a:rPr lang="ko-KR" altLang="en-US" dirty="0" smtClean="0"/>
              <a:t>를 사용하고 계십니다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87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삼성화재 차세대 시절 </a:t>
            </a:r>
            <a:r>
              <a:rPr lang="en-US" altLang="ko-KR" dirty="0" err="1" smtClean="0"/>
              <a:t>DMExpress</a:t>
            </a:r>
            <a:r>
              <a:rPr lang="ko-KR" altLang="en-US" dirty="0" smtClean="0"/>
              <a:t>의 기능을 보시고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작업을 파일시스템에서 작업하는 것으로 변경해서 큰 효과를 보고 계십니다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전사 배치시스템에 적용 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28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성능 향상 사례입니다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작업을 하려면 시간을 정하고 작업해야 했는데 </a:t>
            </a:r>
            <a:r>
              <a:rPr lang="en-US" altLang="ko-KR" baseline="0" dirty="0" err="1" smtClean="0"/>
              <a:t>DMExpress</a:t>
            </a:r>
            <a:r>
              <a:rPr lang="ko-KR" altLang="en-US" baseline="0" dirty="0" smtClean="0"/>
              <a:t>를 사용해서 작업 시간을 극적으로 줄였습니다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61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신규 솔루션으로 </a:t>
            </a:r>
            <a:r>
              <a:rPr lang="en-US" altLang="ko-KR" dirty="0" smtClean="0"/>
              <a:t>CDC </a:t>
            </a:r>
            <a:r>
              <a:rPr lang="ko-KR" altLang="en-US" dirty="0" smtClean="0"/>
              <a:t>기능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0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DMExpress</a:t>
            </a:r>
            <a:r>
              <a:rPr lang="en-US" altLang="ko-KR" baseline="0" dirty="0" smtClean="0"/>
              <a:t> Overview</a:t>
            </a:r>
            <a:r>
              <a:rPr lang="ko-KR" altLang="en-US" baseline="0" dirty="0" smtClean="0"/>
              <a:t>와 장점에 대해서 빠르게 소개 해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0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큰 </a:t>
            </a:r>
            <a:r>
              <a:rPr lang="ko-KR" altLang="en-US" dirty="0" err="1" smtClean="0"/>
              <a:t>카데고리에서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ko-KR" altLang="en-US" dirty="0" smtClean="0"/>
              <a:t>가 주장하는 메시지를</a:t>
            </a:r>
            <a:r>
              <a:rPr lang="ko-KR" altLang="en-US" baseline="0" dirty="0" smtClean="0"/>
              <a:t> 간단히 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5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개인별 총 항공권 총 구입비용 추출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고객 정보 테이블에서 주문 테이블에 </a:t>
            </a:r>
            <a:r>
              <a:rPr lang="en-US" altLang="ko-KR" sz="1200" dirty="0" smtClean="0"/>
              <a:t>Join</a:t>
            </a:r>
            <a:r>
              <a:rPr lang="ko-KR" altLang="en-US" sz="1200" dirty="0" smtClean="0"/>
              <a:t>을 걸어 항공편 명을 추출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항공편 명을 </a:t>
            </a:r>
            <a:r>
              <a:rPr lang="en-US" altLang="ko-KR" sz="1200" dirty="0" smtClean="0"/>
              <a:t>Lookup </a:t>
            </a:r>
            <a:r>
              <a:rPr lang="ko-KR" altLang="en-US" sz="1200" dirty="0" smtClean="0"/>
              <a:t>테이블에 </a:t>
            </a:r>
            <a:r>
              <a:rPr lang="en-US" altLang="ko-KR" sz="1200" dirty="0" smtClean="0"/>
              <a:t>Join</a:t>
            </a:r>
            <a:r>
              <a:rPr lang="ko-KR" altLang="en-US" sz="1200" dirty="0" smtClean="0"/>
              <a:t>을 걸어 항공요금을 추출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고객명과 항공요금을 이용하여 총 항공요금을 계산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7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개인별 총 항공권 총 구입비용 추출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고객 정보 테이블에서 주문 테이블에 </a:t>
            </a:r>
            <a:r>
              <a:rPr lang="en-US" altLang="ko-KR" sz="1200" dirty="0" smtClean="0"/>
              <a:t>Join</a:t>
            </a:r>
            <a:r>
              <a:rPr lang="ko-KR" altLang="en-US" sz="1200" dirty="0" smtClean="0"/>
              <a:t>을 걸어 항공편 명을 추출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항공편 명을 </a:t>
            </a:r>
            <a:r>
              <a:rPr lang="en-US" altLang="ko-KR" sz="1200" dirty="0" smtClean="0"/>
              <a:t>Lookup </a:t>
            </a:r>
            <a:r>
              <a:rPr lang="ko-KR" altLang="en-US" sz="1200" dirty="0" smtClean="0"/>
              <a:t>테이블에 </a:t>
            </a:r>
            <a:r>
              <a:rPr lang="en-US" altLang="ko-KR" sz="1200" dirty="0" smtClean="0"/>
              <a:t>Join</a:t>
            </a:r>
            <a:r>
              <a:rPr lang="ko-KR" altLang="en-US" sz="1200" dirty="0" smtClean="0"/>
              <a:t>을 걸어 항공요금을 추출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고객명과 항공요금을 이용하여 총 항공요금을 계산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서핑의 역사에서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코드는 조롱의 대상이었다는 것을 들어봤는가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현재는 서핑의 필수 아이템이며 그것은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여러분이 서핑을 하기 위해 몸을 푸는 것처럼 여러분의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체크해 볼 필요가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그것은 여러분의 생명을 지켜줄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생명줄이기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서핑의 역사에서 본래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존재하지 않았다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와이프아웃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(Wipe 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인해 신체와 보드가 분리된 경우 헤엄쳐서 자신의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서프보드로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가야만 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프로페셔널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대회중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고안하여 자신의 경기에 임했으며 다른 프로페셔널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조롱거리가 되었고 그는 실격이 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서핑의 역사는 오래되지 않았고 그 당시의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등장은 현재의 서핑에서 없어서는 안될 필수 아이템이 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재질은 다양한 과정을 거쳐왔으며 어떤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늘어나고 줄어드는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탄력감이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고무줄과 같은 재질로 제작함에 따라 그것의 탄력으로 인해 눈을 실명한 사례도 있다고 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서핑에 앞서 다시 한번 체크하도록 하자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26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서핑의 역사에서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코드는 조롱의 대상이었다는 것을 들어봤는가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현재는 서핑의 필수 아이템이며 그것은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여러분이 서핑을 하기 위해 몸을 푸는 것처럼 여러분의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체크해 볼 필요가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그것은 여러분의 생명을 지켜줄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생명줄이기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서핑의 역사에서 본래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존재하지 않았다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와이프아웃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(Wipe 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인해 신체와 보드가 분리된 경우 헤엄쳐서 자신의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서프보드로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가야만 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프로페셔널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대회중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고안하여 자신의 경기에 임했으며 다른 프로페셔널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조롱거리가 되었고 그는 실격이 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서핑의 역사는 오래되지 않았고 그 당시의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등장은 현재의 서핑에서 없어서는 안될 필수 아이템이 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재질은 다양한 과정을 거쳐왔으며 어떤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늘어나고 줄어드는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탄력감이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고무줄과 같은 재질로 제작함에 따라 그것의 탄력으로 인해 눈을 실명한 사례도 있다고 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생명줄과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리쉬코드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서핑에 앞서 다시 한번 체크하도록 하자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76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중에서 </a:t>
            </a:r>
            <a:r>
              <a:rPr lang="en-US" altLang="ko-KR" dirty="0" smtClean="0"/>
              <a:t>Connect Sort</a:t>
            </a:r>
            <a:r>
              <a:rPr lang="ko-KR" altLang="en-US" dirty="0" smtClean="0"/>
              <a:t>는 국내에서 큰 성공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배치 분야에서 빠질 수 없는 부분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리호스팅</a:t>
            </a:r>
            <a:r>
              <a:rPr lang="ko-KR" altLang="en-US" baseline="0" dirty="0" smtClean="0"/>
              <a:t> 프로젝트에 적용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ETL</a:t>
            </a:r>
            <a:r>
              <a:rPr lang="ko-KR" altLang="en-US" baseline="0" dirty="0" smtClean="0"/>
              <a:t>분야는 최근에 많은 고객이 사용 중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사용 해 보시고 괜찮군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쉽네</a:t>
            </a:r>
            <a:r>
              <a:rPr lang="en-US" altLang="ko-KR" baseline="0" dirty="0" smtClean="0"/>
              <a:t>…</a:t>
            </a:r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분야는 사실 많이 적용되지 않았지만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해외에는 많이 적용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CDC</a:t>
            </a:r>
            <a:r>
              <a:rPr lang="ko-KR" altLang="en-US" baseline="0" dirty="0" smtClean="0"/>
              <a:t>는 기대하고 있는 분야입니다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95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여기서부터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Connect CDC</a:t>
            </a:r>
            <a:r>
              <a:rPr kumimoji="1" lang="ko-KR" altLang="en-US" dirty="0" smtClean="0"/>
              <a:t>의 주요 특징에 대해 설명하겠다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연결 </a:t>
            </a:r>
            <a:r>
              <a:rPr kumimoji="1" lang="en-US" altLang="ko-KR" dirty="0" smtClean="0"/>
              <a:t>CDC</a:t>
            </a:r>
            <a:r>
              <a:rPr kumimoji="1" lang="ko-KR" altLang="en-US" dirty="0" smtClean="0"/>
              <a:t>는 로그 기반 </a:t>
            </a:r>
            <a:r>
              <a:rPr kumimoji="1" lang="en-US" altLang="ko-KR" dirty="0" smtClean="0"/>
              <a:t>Change Data Capture </a:t>
            </a:r>
            <a:r>
              <a:rPr kumimoji="1" lang="ko-KR" altLang="en-US" dirty="0" smtClean="0"/>
              <a:t>입니다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CDC</a:t>
            </a:r>
            <a:r>
              <a:rPr kumimoji="1" lang="ko-KR" altLang="en-US" dirty="0" smtClean="0"/>
              <a:t>를 연결하여 </a:t>
            </a:r>
            <a:r>
              <a:rPr kumimoji="1" lang="en-US" altLang="ko-KR" dirty="0" smtClean="0"/>
              <a:t>RDBMS</a:t>
            </a:r>
            <a:r>
              <a:rPr kumimoji="1" lang="ko-KR" altLang="en-US" dirty="0" smtClean="0"/>
              <a:t>의 기록 로그에서 변경 데이터를 추출하여 대상에 적용하십시오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또한 </a:t>
            </a:r>
            <a:r>
              <a:rPr kumimoji="1" lang="ko-KR" altLang="en-US" dirty="0" err="1" smtClean="0"/>
              <a:t>회복성이</a:t>
            </a:r>
            <a:r>
              <a:rPr kumimoji="1" lang="ko-KR" altLang="en-US" dirty="0" smtClean="0"/>
              <a:t> 고려된다</a:t>
            </a:r>
            <a:r>
              <a:rPr kumimoji="1" lang="en-US" altLang="ko-KR" dirty="0" smtClean="0"/>
              <a:t>. </a:t>
            </a:r>
          </a:p>
          <a:p>
            <a:r>
              <a:rPr kumimoji="1" lang="ko-KR" altLang="en-US" dirty="0" smtClean="0"/>
              <a:t>네트워크 장애가 발생하면 </a:t>
            </a:r>
            <a:r>
              <a:rPr kumimoji="1" lang="en-US" altLang="ko-KR" dirty="0" smtClean="0"/>
              <a:t>CDC </a:t>
            </a:r>
            <a:r>
              <a:rPr kumimoji="1" lang="ko-KR" altLang="en-US" dirty="0" smtClean="0"/>
              <a:t>연결은 수동 개입이나 재동기화 없이도 자동으로 복구할 수 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그리고</a:t>
            </a:r>
            <a:r>
              <a:rPr kumimoji="1" lang="en-US" altLang="ko-KR" dirty="0" smtClean="0"/>
              <a:t>, Connect CDC</a:t>
            </a:r>
            <a:r>
              <a:rPr kumimoji="1" lang="ko-KR" altLang="en-US" dirty="0" smtClean="0"/>
              <a:t>는 </a:t>
            </a:r>
            <a:r>
              <a:rPr kumimoji="1" lang="ko-KR" altLang="en-US" dirty="0" err="1" smtClean="0"/>
              <a:t>클라우드에</a:t>
            </a:r>
            <a:r>
              <a:rPr kumimoji="1" lang="ko-KR" altLang="en-US" dirty="0" smtClean="0"/>
              <a:t> 대한 사내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스트리밍에</a:t>
            </a:r>
            <a:r>
              <a:rPr kumimoji="1" lang="ko-KR" altLang="en-US" dirty="0" smtClean="0"/>
              <a:t> 대한 사내 등 다양한 플랫폼을 지원한다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그리고</a:t>
            </a:r>
            <a:r>
              <a:rPr kumimoji="1" lang="en-US" altLang="ko-KR" dirty="0" smtClean="0"/>
              <a:t>, Connect CDC</a:t>
            </a:r>
            <a:r>
              <a:rPr kumimoji="1" lang="ko-KR" altLang="en-US" dirty="0" smtClean="0"/>
              <a:t>는 인프라의 요구를 유연하게 충족하기 위해 다양한 토폴로지를 지원한다</a:t>
            </a:r>
            <a:r>
              <a:rPr kumimoji="1" lang="en-US" altLang="ko-KR" dirty="0" smtClean="0"/>
              <a:t>.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From </a:t>
            </a:r>
            <a:r>
              <a:rPr kumimoji="1" lang="en-US" altLang="ja-JP" dirty="0"/>
              <a:t>here, I explain a main features of Connect CDC.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Connect CDC is Log-based Change Data Capture.</a:t>
            </a:r>
          </a:p>
          <a:p>
            <a:r>
              <a:rPr kumimoji="1" lang="en-US" altLang="ja-JP" dirty="0"/>
              <a:t>Connect CDC extracts change data from RDBMS's history log and applies it to the target.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Also, Resiliency is considered. </a:t>
            </a:r>
          </a:p>
          <a:p>
            <a:r>
              <a:rPr kumimoji="1" lang="en-US" altLang="ja-JP" dirty="0"/>
              <a:t>If a network failure occurs, the Connect CDC can automatically recover without need for manual intervention or resynchronization.</a:t>
            </a:r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/>
              <a:t>And, Connect CDC supports various platforms such as on-premises to cloud and on-premises to streaming.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And, Connect CDC supports various topologies, as such one - to - one, one - to - many and many - to - one) , To meet the needs of infrastructure flexibly.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E37D-0487-4DE5-9668-1ECDEBAE4AE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304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복제 중에 충돌 모니터링 및 충돌 해결 및 데이터 암호화를 수행할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복제 설정은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수행할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코딩이나 튜닝이 필요하지 않다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CDC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Cafka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ETL/Big Data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함께 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거버넌스를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RDBMS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데이터 변경만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마이그레이션하므로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대역폭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 사용량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CPU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사용량 등의 리소스 사용량이 최소화된다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Also</a:t>
            </a:r>
            <a:r>
              <a:rPr kumimoji="1" lang="en-US" altLang="ja-JP" dirty="0"/>
              <a:t>, You can do collision monitoring and conflict resolution and data encryption during replication.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And, All replication settings can be performed on GUI. No coding or tuning is required.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 Connect CDC supports your data governance in conjunction with Kafka and Connect ETL/Big Data.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 Connect CDC migrates only change data from RDBMS, So, resource usage such as network bandwidth, disk usage and CPU usage is minimized.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E37D-0487-4DE5-9668-1ECDEBAE4AE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1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ko-KR" altLang="en-US" dirty="0" smtClean="0"/>
              <a:t>년 사업자등록증 변경</a:t>
            </a:r>
            <a:r>
              <a:rPr lang="en-US" altLang="ko-KR" dirty="0" smtClean="0"/>
              <a:t>. 2002</a:t>
            </a:r>
            <a:r>
              <a:rPr lang="ko-KR" altLang="en-US" dirty="0" smtClean="0"/>
              <a:t>년 입사 </a:t>
            </a:r>
            <a:r>
              <a:rPr lang="en-US" altLang="ko-KR" dirty="0" smtClean="0"/>
              <a:t>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18</a:t>
            </a:r>
            <a:r>
              <a:rPr lang="ko-KR" altLang="en-US" dirty="0" smtClean="0"/>
              <a:t>년 차</a:t>
            </a:r>
            <a:endParaRPr lang="en-US" altLang="ko-KR" dirty="0" smtClean="0"/>
          </a:p>
          <a:p>
            <a:r>
              <a:rPr lang="en-US" dirty="0" smtClean="0"/>
              <a:t>1992</a:t>
            </a:r>
            <a:r>
              <a:rPr lang="ko-KR" altLang="en-US" dirty="0" smtClean="0"/>
              <a:t>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SYNCSORT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 독점 판매 계약체결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동안 한국에서 사업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메인프레임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 지원한 회사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베리타스의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국내 처음 도입 후 성공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초대 지사장도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MicroFocus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머큐리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LoadRunner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국내에 처음 도입 후 성공 후 지사가 들어옴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MicroFocus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지분 인수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Symantec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솔루션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Centerbridge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파트너스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2005</a:t>
            </a:r>
            <a:r>
              <a:rPr lang="ko-KR" altLang="en-US" dirty="0" smtClean="0"/>
              <a:t>년 설립</a:t>
            </a:r>
            <a:r>
              <a:rPr lang="en-US" altLang="ko-KR" dirty="0" smtClean="0"/>
              <a:t>. $25Billion ($250</a:t>
            </a:r>
            <a:r>
              <a:rPr lang="ko-KR" altLang="en-US" dirty="0" smtClean="0"/>
              <a:t>억</a:t>
            </a:r>
            <a:r>
              <a:rPr lang="en-US" altLang="ko-KR" dirty="0" smtClean="0"/>
              <a:t>, 28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우리는 많은 대기업에서 </a:t>
            </a:r>
            <a:r>
              <a:rPr lang="en-US" altLang="ko-KR" dirty="0" smtClean="0"/>
              <a:t>C-</a:t>
            </a:r>
            <a:r>
              <a:rPr lang="ko-KR" altLang="en-US" dirty="0" smtClean="0"/>
              <a:t>레벨 임원들을 위해 레이더 스크린에 높은 두 가지 핵심 가치 제안에 초점을 맞춘 정보 관리의 하위 부문인 </a:t>
            </a:r>
            <a:r>
              <a:rPr lang="ko-KR" altLang="en-US" dirty="0" err="1" smtClean="0"/>
              <a:t>빅</a:t>
            </a:r>
            <a:r>
              <a:rPr lang="ko-KR" altLang="en-US" dirty="0" smtClean="0"/>
              <a:t> 아이언 투 </a:t>
            </a:r>
            <a:r>
              <a:rPr lang="ko-KR" altLang="en-US" dirty="0" err="1" smtClean="0"/>
              <a:t>빅</a:t>
            </a:r>
            <a:r>
              <a:rPr lang="ko-KR" altLang="en-US" dirty="0" smtClean="0"/>
              <a:t> 데이터 공간의 리더로 자리매김했다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기존 환경에서 실행되는 트랜잭션 애플리케이션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일반적으로 </a:t>
            </a:r>
            <a:r>
              <a:rPr lang="ko-KR" altLang="en-US" dirty="0" err="1" smtClean="0"/>
              <a:t>메인프레임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IBM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기존 데이터 시스템의 비용을 절감하고 성능과 가용성을 개선해야 함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이러한 시스템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폐쇄 시스템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데이터를 </a:t>
            </a:r>
            <a:r>
              <a:rPr lang="ko-KR" altLang="en-US" dirty="0" err="1" smtClean="0"/>
              <a:t>소싱하고</a:t>
            </a:r>
            <a:r>
              <a:rPr lang="ko-KR" altLang="en-US" dirty="0" smtClean="0"/>
              <a:t> 해당 데이터를 분산하여 차세대 분석 환경에서 사용할 수 있도록 해야 함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이 강력한 위치를 바탕으로 우리는 새로운 목적의식을 가지고 앞으로 나아가고 있다</a:t>
            </a:r>
            <a:r>
              <a:rPr lang="en-US" altLang="ko-KR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have become established as the leader in the Big Iron to Big Data space,</a:t>
            </a:r>
            <a:r>
              <a:rPr lang="en-US" baseline="0" dirty="0"/>
              <a:t> </a:t>
            </a:r>
            <a:r>
              <a:rPr lang="en-US" dirty="0"/>
              <a:t>a sub-segment of information</a:t>
            </a:r>
            <a:r>
              <a:rPr lang="en-US" baseline="0" dirty="0"/>
              <a:t> management that is focused on two core value propositions that are high on the radar screen for C-level execs at many large enterprises:</a:t>
            </a:r>
            <a:br>
              <a:rPr lang="en-US" baseline="0" dirty="0"/>
            </a:b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that enterprises have</a:t>
            </a:r>
            <a:r>
              <a:rPr lang="en-US" baseline="0" dirty="0"/>
              <a:t> to reduce the cost and improve the performance and availability of traditional data systems, which tend to be transactional applications that run in legacy environments – generally mainframe or I</a:t>
            </a:r>
            <a:r>
              <a:rPr lang="en-US" b="0" baseline="0" dirty="0"/>
              <a:t>BM</a:t>
            </a:r>
            <a:r>
              <a:rPr lang="en-US" baseline="0" dirty="0"/>
              <a:t> i 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Need to source data from those systems (closed systems) and liberate that data to make it available to next generation analytic environments</a:t>
            </a:r>
          </a:p>
          <a:p>
            <a:pPr marL="228600" indent="-228600">
              <a:buFont typeface="+mj-lt"/>
              <a:buAutoNum type="arabicPeriod"/>
            </a:pP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endParaRPr lang="en-US" baseline="0" dirty="0"/>
          </a:p>
          <a:p>
            <a:pPr marL="0" indent="0">
              <a:buFont typeface="+mj-lt"/>
              <a:buNone/>
            </a:pPr>
            <a:r>
              <a:rPr lang="en-US" baseline="0" dirty="0"/>
              <a:t>Building on this strong position, we are moving forward, advancing data, with a new sense of purpose </a:t>
            </a:r>
            <a:r>
              <a:rPr lang="mr-IN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0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엔진이 아주 가볍습니다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설치를 아주 빠르게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정말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안에 설치가 가능합니다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그래서 간단한 관리가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버전 업그레이드도 쉽게 할 수 있습니다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개발은 템플릿 중심으로 개발할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 몇 개를 누르면 그에 해당하는 템플릿으로 변경됩니다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개발 후 튜닝이 필요치 않습니다</a:t>
            </a:r>
            <a:r>
              <a:rPr lang="en-US" altLang="ko-KR" dirty="0" smtClean="0"/>
              <a:t>. No Coding, No Tuning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개발 서버에서 개발 후 테스트 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 서버로 이동할 때 별도의 작업이 필요치 않습니다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이틀 아니 하루 정도 교육을 수강하시면 누구나 사용하실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91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화면에 보시는 것처럼 데이터를 빠르게 추출하고 가공하고 저장하는 솔루션입니다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다양한 데이터베이스와 다양한 파일을 처리할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TPC-H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의사결정지원 시스템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대량의 데이터 시험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복합적인 임시 조회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(Ad-hoc Query)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시험에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TPC-C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OLTP /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일반적인 성능 시험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TPC-R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TPC-W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전자상거래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Benchmark ™ H (TPC-H)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의사 결정 지원 벤치 마크입니다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지향적 인 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(ad-hoc)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 및 동시 데이터 수정 모음으로 구성됩니다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데이터베이스에 채워지는 쿼리와 데이터는 광범위한 산업 전반의 관련성을 가지기 위해 선택되었습니다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벤치 마크에서는 대용량 데이터를 검사하고 고도의 복잡성으로 쿼리를 실행하며 중요한 비즈니스 질문에 대한 답변을 제공하는 의사 결정 지원 시스템을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TPC-H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의해보고 된 성능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TPC-H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시간당 복합 쿼리 성능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QphH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 Size)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이라고하며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처리를위한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기능의 여러 측면을 반영합니다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측면에는 쿼리가 실행되는 데 사용되는 선택된 데이터베이스 크기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쿼리가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스트림에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의해 제출 될 때 쿼리 처리 능력 및 여러 동시 사용자가 쿼리를 제출할 때의 쿼리 처리량을 나타냅니다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TPC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트랜잭션 처리 성능 평의회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 Processing Performance Council)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발표한 벤치마크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(benchmark)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모델들이다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처리 성능 평의회를 뜻하지만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TPC-alphabet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표기 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 테스트 모델을 이야기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온라인 트랜잭션 처리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(Online Transaction Processing)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처리 성능을 평가하는 기준이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처리 성능 평의회란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온라인 트랜잭션 처리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(OLTP)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처리 성능을 측정하는 성능 평가 기준의 표준 규격을 제정하기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결성된 비영리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사무국은 미국 캘리포니아 주의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산호세에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탠덤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DEC, IBM,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제조업체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개사와 반도체 제조업체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단체 등이 참가하여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성능 평가 기준을 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벤치마크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’라는 이름으로 발행하고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1989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발표한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시작으로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TPC-A, TPC-B, TPC-C, TPC-D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표준 규격을 결정했으나 이들은 이미 구형이 되었고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TPC-H(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혹 결정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TPC-R(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보고 결정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TPC-W(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전자 상거래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새로이 규격화되었다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벤치마크를 공표하기 위해서는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위원회에 완전 공개 보고서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FDR:Full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Disclosure Report)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제출하여 승인을 받아야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FDR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테스트 실시 시의 시스템 구성이나 가격을 명시해야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벤치마크는 네트워크를 포함하는 하드웨어 성능과 운영 체계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포함하는 소프트웨어 성능을 종합해서 평가할 수 있는 것이 특징이다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벤치마크의 결과는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성능치와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 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https://hackereyes.tistory.com/entry/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바람이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-TPC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행복이 아버지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9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Syncsort</a:t>
            </a:r>
            <a:r>
              <a:rPr lang="en-US" altLang="ko-KR" dirty="0" smtClean="0"/>
              <a:t> Inc.</a:t>
            </a:r>
            <a:r>
              <a:rPr lang="ko-KR" altLang="en-US" dirty="0" smtClean="0"/>
              <a:t>는 특허를 가지고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특허를 기반으로 뛰어난 성능을 체험하실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ETL </a:t>
            </a:r>
            <a:r>
              <a:rPr lang="ko-KR" altLang="en-US" dirty="0" smtClean="0"/>
              <a:t>기능의 </a:t>
            </a:r>
            <a:r>
              <a:rPr lang="en-US" altLang="ko-KR" dirty="0" smtClean="0"/>
              <a:t>80%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Sort, Join,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, Copy</a:t>
            </a:r>
            <a:r>
              <a:rPr lang="ko-KR" altLang="en-US" dirty="0" smtClean="0"/>
              <a:t>의 작업입니다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부분에서 </a:t>
            </a:r>
            <a:r>
              <a:rPr lang="en-US" altLang="ko-KR" dirty="0" err="1" smtClean="0"/>
              <a:t>DMExpress</a:t>
            </a:r>
            <a:r>
              <a:rPr lang="ko-KR" altLang="en-US" dirty="0" smtClean="0"/>
              <a:t>는 고성능을 구현합니다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7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2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Relationship Id="rId4" Type="http://schemas.openxmlformats.org/officeDocument/2006/relationships/image" Target="../media/image2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3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4" Type="http://schemas.openxmlformats.org/officeDocument/2006/relationships/image" Target="../media/image2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4" Type="http://schemas.openxmlformats.org/officeDocument/2006/relationships/image" Target="../media/image2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xmlns="" id="{C3CA8C50-F99A-4B98-BD8C-0C70107D8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578" y="0"/>
            <a:ext cx="8627443" cy="6858000"/>
          </a:xfrm>
          <a:prstGeom prst="rect">
            <a:avLst/>
          </a:prstGeom>
        </p:spPr>
      </p:pic>
      <p:sp>
        <p:nvSpPr>
          <p:cNvPr id="26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C6853C68-5217-4B05-953B-67569211E3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451" y="998538"/>
            <a:ext cx="2699100" cy="859282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7A4FD86A-8FDD-4C9E-81E7-98B03C5729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xmlns="" id="{7234C079-19C5-4DF4-BFC9-2D141622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/>
            </a:lvl1pPr>
          </a:lstStyle>
          <a:p>
            <a:endParaRPr lang="en-GB" dirty="0"/>
          </a:p>
        </p:txBody>
      </p: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xmlns="" id="{BD039E68-F99A-4264-BAFB-B9B8A1CF1D28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1">
            <a:extLst>
              <a:ext uri="{FF2B5EF4-FFF2-40B4-BE49-F238E27FC236}">
                <a16:creationId xmlns:a16="http://schemas.microsoft.com/office/drawing/2014/main" xmlns="" id="{763F9486-8219-40CB-BEA7-D5D12DEE53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99E25380-8E78-4EB7-8419-6069C2F0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xmlns="" id="{FA70C1AE-182D-45F4-9CF3-3F6E0B876C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98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 (Blu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>
            <a:extLst>
              <a:ext uri="{FF2B5EF4-FFF2-40B4-BE49-F238E27FC236}">
                <a16:creationId xmlns:a16="http://schemas.microsoft.com/office/drawing/2014/main" xmlns="" id="{37F3EE0C-62C4-E84F-AF27-4E57BE43D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4" name="Freeform: Shape 25">
            <a:extLst>
              <a:ext uri="{FF2B5EF4-FFF2-40B4-BE49-F238E27FC236}">
                <a16:creationId xmlns:a16="http://schemas.microsoft.com/office/drawing/2014/main" xmlns="" id="{23A3A58D-1F79-44B5-834D-9D0CC81EDF9C}"/>
              </a:ext>
            </a:extLst>
          </p:cNvPr>
          <p:cNvSpPr/>
          <p:nvPr userDrawn="1"/>
        </p:nvSpPr>
        <p:spPr>
          <a:xfrm>
            <a:off x="240479" y="185323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D47E3652-375F-4479-A03A-39091DD977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3713025"/>
            <a:ext cx="5170760" cy="137580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EA795ACB-A590-40A4-A88E-11C06C42728B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xmlns="" id="{9948870C-6E4B-4EE2-952A-442CB383A08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32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49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8048402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FDC4F4A-7FDF-41E7-AD87-1D91226EC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5" y="1816764"/>
            <a:ext cx="5169176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A79572D4-2D77-4248-B6E4-687194500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188233"/>
            <a:ext cx="6538916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4310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&amp; Half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019" y="0"/>
            <a:ext cx="5943981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59F3AA1-B6C3-4597-AEF5-C46CEFD7A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5624516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E599FC57-F1EA-4384-93AB-631767428C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5" y="1816764"/>
            <a:ext cx="5169176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185F089E-B532-4ED2-94B1-2F6B9CB0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188233"/>
            <a:ext cx="5624516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9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with 1/3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6">
            <a:extLst>
              <a:ext uri="{FF2B5EF4-FFF2-40B4-BE49-F238E27FC236}">
                <a16:creationId xmlns:a16="http://schemas.microsoft.com/office/drawing/2014/main" xmlns="" id="{39668BDF-7DC2-4926-9C52-328E09C0F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6" name="Freeform: Shape 27">
            <a:extLst>
              <a:ext uri="{FF2B5EF4-FFF2-40B4-BE49-F238E27FC236}">
                <a16:creationId xmlns:a16="http://schemas.microsoft.com/office/drawing/2014/main" xmlns="" id="{411478BA-39DA-4CA4-8580-5DA7F7B6553D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53400" y="0"/>
            <a:ext cx="4038600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188233"/>
            <a:ext cx="6538912" cy="132556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470AD7DE-F5C7-4AAF-B52E-DDE0B10D3C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2646202"/>
            <a:ext cx="6538912" cy="260037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CCD64D2-A283-4D0F-B7A9-AED5B11C3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5624516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Image Mon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0">
            <a:extLst>
              <a:ext uri="{FF2B5EF4-FFF2-40B4-BE49-F238E27FC236}">
                <a16:creationId xmlns:a16="http://schemas.microsoft.com/office/drawing/2014/main" xmlns="" id="{82C16E15-6F7C-4A30-B419-E906D19C1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9" name="Freeform: Shape 31">
            <a:extLst>
              <a:ext uri="{FF2B5EF4-FFF2-40B4-BE49-F238E27FC236}">
                <a16:creationId xmlns:a16="http://schemas.microsoft.com/office/drawing/2014/main" xmlns="" id="{78B2AE2F-154E-46BA-BDED-F88A4743BDE1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2813" y="0"/>
            <a:ext cx="4069187" cy="353218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D76C0C59-0329-4BCD-9EED-729EB462F7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22813" y="3532189"/>
            <a:ext cx="4069187" cy="332581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xmlns="" id="{B25B5686-8E35-4B63-B9C7-5408E50358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069188" y="0"/>
            <a:ext cx="4053625" cy="353218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xmlns="" id="{2B9E204D-B603-4DE8-9173-1A742F85659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069188" y="3532189"/>
            <a:ext cx="4053625" cy="332581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825625"/>
            <a:ext cx="3447373" cy="2358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63">
            <a:extLst>
              <a:ext uri="{FF2B5EF4-FFF2-40B4-BE49-F238E27FC236}">
                <a16:creationId xmlns:a16="http://schemas.microsoft.com/office/drawing/2014/main" xmlns="" id="{66F5D4E8-1A53-4D10-A5C8-6D674937A2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B60B5A1B-AE7D-48AB-9494-E1F404326C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0" y="4319311"/>
            <a:ext cx="3447373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xmlns="" id="{8059674F-1938-48A4-8A22-5566843F462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1478CD63-AEEC-48C0-AABD-CFCEEE5AF0F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8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>
            <a:extLst>
              <a:ext uri="{FF2B5EF4-FFF2-40B4-BE49-F238E27FC236}">
                <a16:creationId xmlns:a16="http://schemas.microsoft.com/office/drawing/2014/main" xmlns="" id="{01CE8ED5-8979-49C6-8950-0A19002EC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5" name="Freeform: Shape 22">
            <a:extLst>
              <a:ext uri="{FF2B5EF4-FFF2-40B4-BE49-F238E27FC236}">
                <a16:creationId xmlns:a16="http://schemas.microsoft.com/office/drawing/2014/main" xmlns="" id="{1CC6230A-083E-44FD-B5D7-339E6EE7F71F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770999C4-6DCB-44D9-A184-0A93855052C4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xmlns="" id="{92A799E8-07CC-487E-9406-2F730370E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2AC7F808-1C01-4AA8-889F-EDD47B79A7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E3A510D-1DDA-4F11-B090-36395589DB1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EC04CD78-CDFA-420D-AA24-59D2F0A2B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F0E697F9-EDA4-429B-87FD-485EFC64D4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4136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274CE277-D126-4D28-8128-A0D7279948A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4136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xmlns="" id="{E9DA32C4-4DC8-4028-B7FA-620181B5C934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xmlns="" id="{8B54CA6D-1571-4907-BAD4-F9805E08E36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8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Column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6DB36309-AF9D-4747-9462-800BCD38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2" name="Freeform: Shape 15">
            <a:extLst>
              <a:ext uri="{FF2B5EF4-FFF2-40B4-BE49-F238E27FC236}">
                <a16:creationId xmlns:a16="http://schemas.microsoft.com/office/drawing/2014/main" xmlns="" id="{B58287B0-5D75-464C-8D32-306C2026FFA6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6EB42BA6-8948-4EF4-9A88-B871CB152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8FA22CC2-6BC8-41DE-8206-60D5E7F8CA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8D056DDC-081B-4313-AEA8-696F816CCF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E82D11EA-F350-4622-8625-A5540526F1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F2A86574-8909-4BBA-8F45-1E7A3E483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4435" y="0"/>
            <a:ext cx="4047565" cy="6857999"/>
          </a:xfrm>
        </p:spPr>
        <p:txBody>
          <a:bodyPr rIns="90000" anchor="ctr"/>
          <a:lstStyle>
            <a:lvl1pPr algn="ctr">
              <a:defRPr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31" name="Text Placeholder 63">
            <a:extLst>
              <a:ext uri="{FF2B5EF4-FFF2-40B4-BE49-F238E27FC236}">
                <a16:creationId xmlns:a16="http://schemas.microsoft.com/office/drawing/2014/main" xmlns="" id="{D8B85BED-FA76-4868-9383-72560646D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58B5F73F-3065-421C-A461-C14323101FB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32F7129E-41E4-4DD4-885B-7ACD14FF90B8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4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Stats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>
            <a:extLst>
              <a:ext uri="{FF2B5EF4-FFF2-40B4-BE49-F238E27FC236}">
                <a16:creationId xmlns:a16="http://schemas.microsoft.com/office/drawing/2014/main" xmlns="" id="{02DB72A5-81DC-47EE-8D15-0B5845F3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7" name="Freeform: Shape 25">
            <a:extLst>
              <a:ext uri="{FF2B5EF4-FFF2-40B4-BE49-F238E27FC236}">
                <a16:creationId xmlns:a16="http://schemas.microsoft.com/office/drawing/2014/main" xmlns="" id="{2AC6472F-BE3F-44F3-8D6F-2A6FE9A36A25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xmlns="" id="{CB7B1333-ABC4-445B-8FAD-8C8CE8D1A034}"/>
              </a:ext>
            </a:extLst>
          </p:cNvPr>
          <p:cNvSpPr/>
          <p:nvPr userDrawn="1"/>
        </p:nvSpPr>
        <p:spPr>
          <a:xfrm>
            <a:off x="8144435" y="3428999"/>
            <a:ext cx="4047565" cy="342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xmlns="" id="{9CC7704F-6546-495E-AFF1-73B20E8F8D86}"/>
              </a:ext>
            </a:extLst>
          </p:cNvPr>
          <p:cNvSpPr/>
          <p:nvPr userDrawn="1"/>
        </p:nvSpPr>
        <p:spPr>
          <a:xfrm>
            <a:off x="4096870" y="0"/>
            <a:ext cx="4047565" cy="3429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9001"/>
            <a:ext cx="4047565" cy="3429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0" name="Picture 36">
            <a:extLst>
              <a:ext uri="{FF2B5EF4-FFF2-40B4-BE49-F238E27FC236}">
                <a16:creationId xmlns:a16="http://schemas.microsoft.com/office/drawing/2014/main" xmlns="" id="{2319AB3B-1037-4B06-B59B-5894215808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51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2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2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Stats with Text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5">
            <a:extLst>
              <a:ext uri="{FF2B5EF4-FFF2-40B4-BE49-F238E27FC236}">
                <a16:creationId xmlns:a16="http://schemas.microsoft.com/office/drawing/2014/main" xmlns="" id="{17D48A43-1C3C-4564-B42D-3A0A6E0F9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58" name="Freeform: Shape 37">
            <a:extLst>
              <a:ext uri="{FF2B5EF4-FFF2-40B4-BE49-F238E27FC236}">
                <a16:creationId xmlns:a16="http://schemas.microsoft.com/office/drawing/2014/main" xmlns="" id="{A404EF2B-6498-4F25-9807-471FA4982C2C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xmlns="" id="{F7A6DC66-5FAB-4AB0-A798-A45A6025E83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96870" y="0"/>
            <a:ext cx="4047565" cy="3428999"/>
          </a:xfrm>
          <a:solidFill>
            <a:schemeClr val="tx2"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xmlns="" id="{E5CDE3DA-ACE3-456D-A0A4-4AFB4B2D07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44434" y="3428997"/>
            <a:ext cx="4047565" cy="3428999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8997"/>
            <a:ext cx="4047565" cy="34290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4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5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6" name="Picture Placeholder 9">
            <a:extLst>
              <a:ext uri="{FF2B5EF4-FFF2-40B4-BE49-F238E27FC236}">
                <a16:creationId xmlns:a16="http://schemas.microsoft.com/office/drawing/2014/main" xmlns="" id="{79135BB1-B6E1-44C9-8D69-1C26614B48A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44435" y="3428999"/>
            <a:ext cx="4047565" cy="342900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7" name="Picture Placeholder 9">
            <a:extLst>
              <a:ext uri="{FF2B5EF4-FFF2-40B4-BE49-F238E27FC236}">
                <a16:creationId xmlns:a16="http://schemas.microsoft.com/office/drawing/2014/main" xmlns="" id="{3BD00614-6ED0-4353-960D-A5A05396C75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096870" y="0"/>
            <a:ext cx="4047565" cy="342899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8" name="Text Placeholder 63">
            <a:extLst>
              <a:ext uri="{FF2B5EF4-FFF2-40B4-BE49-F238E27FC236}">
                <a16:creationId xmlns:a16="http://schemas.microsoft.com/office/drawing/2014/main" xmlns="" id="{51D75823-A094-4440-88F7-EA460E3351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9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 Stats with Text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5">
            <a:extLst>
              <a:ext uri="{FF2B5EF4-FFF2-40B4-BE49-F238E27FC236}">
                <a16:creationId xmlns:a16="http://schemas.microsoft.com/office/drawing/2014/main" xmlns="" id="{17D48A43-1C3C-4564-B42D-3A0A6E0F9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37" name="Freeform: Shape 37">
            <a:extLst>
              <a:ext uri="{FF2B5EF4-FFF2-40B4-BE49-F238E27FC236}">
                <a16:creationId xmlns:a16="http://schemas.microsoft.com/office/drawing/2014/main" xmlns="" id="{A404EF2B-6498-4F25-9807-471FA4982C2C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F7A6DC66-5FAB-4AB0-A798-A45A6025E83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96870" y="0"/>
            <a:ext cx="4047565" cy="3428999"/>
          </a:xfrm>
          <a:solidFill>
            <a:schemeClr val="tx2"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E5CDE3DA-ACE3-456D-A0A4-4AFB4B2D07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44434" y="3428997"/>
            <a:ext cx="4047565" cy="3428999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9001"/>
            <a:ext cx="4047565" cy="3429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4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5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xmlns="" id="{79135BB1-B6E1-44C9-8D69-1C26614B48A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44435" y="3428999"/>
            <a:ext cx="4047565" cy="3429001"/>
          </a:xfrm>
          <a:solidFill>
            <a:schemeClr val="accent3"/>
          </a:solidFill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xmlns="" id="{3BD00614-6ED0-4353-960D-A5A05396C75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096870" y="0"/>
            <a:ext cx="4047565" cy="342899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58" name="Text Placeholder 63">
            <a:extLst>
              <a:ext uri="{FF2B5EF4-FFF2-40B4-BE49-F238E27FC236}">
                <a16:creationId xmlns:a16="http://schemas.microsoft.com/office/drawing/2014/main" xmlns="" id="{51D75823-A094-4440-88F7-EA460E3351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8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1">
            <a:extLst>
              <a:ext uri="{FF2B5EF4-FFF2-40B4-BE49-F238E27FC236}">
                <a16:creationId xmlns:a16="http://schemas.microsoft.com/office/drawing/2014/main" xmlns="" id="{2D2942EA-F39B-4A93-A819-0E312D87DC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xmlns="" id="{DE3E8E7B-15A4-403A-BE62-9DF281ADB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8901" y="4251439"/>
            <a:ext cx="1943097" cy="2606560"/>
          </a:xfrm>
          <a:custGeom>
            <a:avLst/>
            <a:gdLst>
              <a:gd name="connsiteX0" fmla="*/ 971547 w 1943097"/>
              <a:gd name="connsiteY0" fmla="*/ 0 h 2606560"/>
              <a:gd name="connsiteX1" fmla="*/ 1943097 w 1943097"/>
              <a:gd name="connsiteY1" fmla="*/ 0 h 2606560"/>
              <a:gd name="connsiteX2" fmla="*/ 1943097 w 1943097"/>
              <a:gd name="connsiteY2" fmla="*/ 2606560 h 2606560"/>
              <a:gd name="connsiteX3" fmla="*/ 0 w 1943097"/>
              <a:gd name="connsiteY3" fmla="*/ 2606560 h 2606560"/>
              <a:gd name="connsiteX4" fmla="*/ 0 w 1943097"/>
              <a:gd name="connsiteY4" fmla="*/ 971548 h 260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097" h="2606560">
                <a:moveTo>
                  <a:pt x="971547" y="0"/>
                </a:moveTo>
                <a:lnTo>
                  <a:pt x="1943097" y="0"/>
                </a:lnTo>
                <a:lnTo>
                  <a:pt x="1943097" y="2606560"/>
                </a:lnTo>
                <a:lnTo>
                  <a:pt x="0" y="2606560"/>
                </a:lnTo>
                <a:lnTo>
                  <a:pt x="0" y="97154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36A27D6-FB47-4797-8718-416EFA5F6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xmlns="" id="{8361D710-B05C-4902-AF73-DA328570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xmlns="" id="{342E4850-728E-4125-8578-E0B7948D2F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xmlns="" id="{C8022E84-015C-45D7-B0BB-7A7D4F51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A19B90BF-297C-459E-9E3B-FC8EB9FB7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xmlns="" id="{1BD03826-AADE-4A9A-8BCD-F315DFF00855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5D737FD1-153C-40A4-B179-3A6CF5A580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451" y="998538"/>
            <a:ext cx="2699100" cy="859282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74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Icons with Full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63400151-5A31-48E6-AE91-83F20698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14A12150-29CD-4667-9F70-E90A395D9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xmlns="" id="{30043F55-9F4A-4FD5-BD72-0FD4F7F29F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xmlns="" id="{421992D4-3CEF-46B1-8025-13B289D67D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214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xmlns="" id="{11A94AAF-0137-4F29-9CC4-AE89AC9231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0177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xmlns="" id="{AEBBD16E-6552-4919-9E47-8C2EAAA32A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78140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xmlns="" id="{A47BF9D4-6F29-4201-99BC-CE3322440C1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26103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6936667-9BBC-41C5-8340-254264208D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48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3770DF6-7C42-445E-A7DF-2D6018986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730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81BD9847-27AE-4229-8DDD-D3CECD6AEE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12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491A251D-788B-4FF2-A0F3-2058437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894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xmlns="" id="{256EBAA5-40A1-4572-B8F6-896185D38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48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xmlns="" id="{DC30CE52-487E-476D-A82B-6C726AC3CD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730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xmlns="" id="{B714D680-1CFF-4441-8562-D712C7CDBD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0312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xmlns="" id="{AAB8B51F-F86F-459A-81C7-B8990485E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6894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2" name="Text Placeholder 63">
            <a:extLst>
              <a:ext uri="{FF2B5EF4-FFF2-40B4-BE49-F238E27FC236}">
                <a16:creationId xmlns:a16="http://schemas.microsoft.com/office/drawing/2014/main" xmlns="" id="{4192B2FD-5275-400F-9E1F-87E3519C24C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xmlns="" id="{883F23C6-73B4-439A-9D18-95A93449D525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xmlns="" id="{81AB5007-567C-4058-862D-C24DCC11084B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4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2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35B3F1F-3B72-4B0D-B4C9-B578739D2173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1184324"/>
            <a:ext cx="5321300" cy="1673200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D5B651-B085-4C7B-9ACB-799017DCC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58856C-D873-4C30-9BB5-986A8DB65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88D8F3D-6FDD-47BD-A891-5B59570B0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EB881511-E36C-4CE3-AD2B-ECEAA25A2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5321300" cy="299163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359DF538-0785-429F-B1AE-E6C836AF5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499" y="1184324"/>
            <a:ext cx="5321300" cy="475927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00BEF50-1D1B-448E-8D53-6C6C2F62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xmlns="" id="{E472D3A3-DC50-4EE0-B2E0-943104E958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4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00BEF50-1D1B-448E-8D53-6C6C2F62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xmlns="" id="{E472D3A3-DC50-4EE0-B2E0-943104E958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8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3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1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xmlns="" id="{AE6939BC-4740-454F-AF21-BDCA7B611CE1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76249" y="765383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AFCFE9-7E3A-4139-AFA1-B15953B36CC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747392-64D2-4C6A-9853-F690D439AED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661FFE7A-AA29-433C-AB94-468A02E83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F83D53B-68EC-449E-84A5-99F37E4F0C1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xmlns="" id="{D69DF176-45C8-46B3-89F6-53D617483C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A42DB053-B084-43D0-8BDF-6B335AB9A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4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xmlns="" id="{2162566F-858F-4CA3-88E4-B2F8086AFCEC}"/>
              </a:ext>
            </a:extLst>
          </p:cNvPr>
          <p:cNvGrpSpPr/>
          <p:nvPr userDrawn="1"/>
        </p:nvGrpSpPr>
        <p:grpSpPr>
          <a:xfrm>
            <a:off x="-195323" y="-411129"/>
            <a:ext cx="5094202" cy="5584590"/>
            <a:chOff x="-195323" y="-411129"/>
            <a:chExt cx="5094202" cy="558459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xmlns="" id="{9B282470-5A5C-4CB6-9910-52B92AD5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95323" y="-411129"/>
              <a:ext cx="4191899" cy="4804225"/>
            </a:xfrm>
            <a:prstGeom prst="rect">
              <a:avLst/>
            </a:prstGeom>
          </p:spPr>
        </p:pic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xmlns="" id="{70651A27-ECE3-4ADC-95F9-3C4E5E6ECA05}"/>
                </a:ext>
              </a:extLst>
            </p:cNvPr>
            <p:cNvSpPr/>
            <p:nvPr/>
          </p:nvSpPr>
          <p:spPr>
            <a:xfrm rot="18832811">
              <a:off x="1695614" y="1095585"/>
              <a:ext cx="3662661" cy="2743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xmlns="" id="{7AE0781B-69A6-48A0-874F-2510F83CA07E}"/>
                </a:ext>
              </a:extLst>
            </p:cNvPr>
            <p:cNvSpPr/>
            <p:nvPr/>
          </p:nvSpPr>
          <p:spPr>
            <a:xfrm rot="18832811">
              <a:off x="413332" y="3351226"/>
              <a:ext cx="2331716" cy="13127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xmlns="" id="{CB845B4E-52A9-41E5-914E-A8F4274E754F}"/>
              </a:ext>
            </a:extLst>
          </p:cNvPr>
          <p:cNvGrpSpPr/>
          <p:nvPr userDrawn="1"/>
        </p:nvGrpSpPr>
        <p:grpSpPr>
          <a:xfrm>
            <a:off x="6664036" y="3017871"/>
            <a:ext cx="5544006" cy="3873989"/>
            <a:chOff x="6664036" y="3017871"/>
            <a:chExt cx="5544006" cy="3873989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xmlns="" id="{E6DF8902-5EF6-4F29-8106-7ABE69BA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9471" y="3232281"/>
              <a:ext cx="3498571" cy="3647309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xmlns="" id="{8A95BB71-D50A-4200-B245-5DD5339C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64036" y="6200887"/>
              <a:ext cx="1978784" cy="690973"/>
            </a:xfrm>
            <a:prstGeom prst="rect">
              <a:avLst/>
            </a:prstGeom>
          </p:spPr>
        </p:pic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xmlns="" id="{FEAB788D-B95B-446D-AE19-C2B1427E7FE2}"/>
                </a:ext>
              </a:extLst>
            </p:cNvPr>
            <p:cNvSpPr/>
            <p:nvPr/>
          </p:nvSpPr>
          <p:spPr>
            <a:xfrm>
              <a:off x="9282545" y="3017871"/>
              <a:ext cx="1385455" cy="6904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15">
            <a:extLst>
              <a:ext uri="{FF2B5EF4-FFF2-40B4-BE49-F238E27FC236}">
                <a16:creationId xmlns:a16="http://schemas.microsoft.com/office/drawing/2014/main" xmlns="" id="{8E514103-7B95-4BA7-A35A-ED3F6B012D5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672" y="2992431"/>
            <a:ext cx="2692672" cy="859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3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5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2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81100"/>
            <a:ext cx="10879134" cy="43624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7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50">
            <a:extLst>
              <a:ext uri="{FF2B5EF4-FFF2-40B4-BE49-F238E27FC236}">
                <a16:creationId xmlns:a16="http://schemas.microsoft.com/office/drawing/2014/main" xmlns="" id="{A6E6F690-B1AC-4496-BDA3-A83B133EB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4676" cy="1128409"/>
          </a:xfrm>
          <a:custGeom>
            <a:avLst/>
            <a:gdLst>
              <a:gd name="connsiteX0" fmla="*/ 0 w 1244676"/>
              <a:gd name="connsiteY0" fmla="*/ 0 h 1128409"/>
              <a:gd name="connsiteX1" fmla="*/ 1244676 w 1244676"/>
              <a:gd name="connsiteY1" fmla="*/ 0 h 1128409"/>
              <a:gd name="connsiteX2" fmla="*/ 116268 w 1244676"/>
              <a:gd name="connsiteY2" fmla="*/ 1128409 h 1128409"/>
              <a:gd name="connsiteX3" fmla="*/ 0 w 1244676"/>
              <a:gd name="connsiteY3" fmla="*/ 1128409 h 11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676" h="1128409">
                <a:moveTo>
                  <a:pt x="0" y="0"/>
                </a:moveTo>
                <a:lnTo>
                  <a:pt x="1244676" y="0"/>
                </a:lnTo>
                <a:lnTo>
                  <a:pt x="116268" y="1128409"/>
                </a:lnTo>
                <a:lnTo>
                  <a:pt x="0" y="1128409"/>
                </a:lnTo>
                <a:close/>
              </a:path>
            </a:pathLst>
          </a:cu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661C811C-A620-4F4B-B23F-968510EA7B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8" name="Title 9">
            <a:extLst>
              <a:ext uri="{FF2B5EF4-FFF2-40B4-BE49-F238E27FC236}">
                <a16:creationId xmlns:a16="http://schemas.microsoft.com/office/drawing/2014/main" xmlns="" id="{88C6B02C-931C-4C2A-9FAB-542A23883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9" name="Text Placeholder 43">
            <a:extLst>
              <a:ext uri="{FF2B5EF4-FFF2-40B4-BE49-F238E27FC236}">
                <a16:creationId xmlns:a16="http://schemas.microsoft.com/office/drawing/2014/main" xmlns="" id="{1000F9D2-BFD7-41E6-B094-E60EC88E46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18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xmlns="" id="{954928FC-2D42-4B0B-8EFB-D72C20540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18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xmlns="" id="{56E57583-728F-47B6-9744-A4F12F0B69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718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xmlns="" id="{9BCFD310-2166-491F-A0E6-1980130C5B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718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xmlns="" id="{20BFE951-657E-4E2B-AB9C-7736011C4C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718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062BC570-FC37-4A79-9E25-6EB0CE0A65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9051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xmlns="" id="{BAC6B010-4B8E-4F22-BFB6-7DC25DCDDEC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39074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xmlns="" id="{0429A2B8-082F-458C-91EE-E62E9078BCF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39074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xmlns="" id="{CE29C9A9-BECB-4E1E-9217-69CE02C888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39074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xmlns="" id="{0913275C-AE6C-49CF-9474-617DCA3A670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9074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39D6FBB8-C777-4C6F-8DE2-FA8D95B038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60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xmlns="" id="{81C128E5-0EB7-4AA3-B206-3955497E8F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1373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xmlns="" id="{3C5CE9C6-A921-4C7E-9FAE-4AD5DCA9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7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xmlns="" id="{6EF79E1A-7F1C-443C-B5F5-0362564E4A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1373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xmlns="" id="{966FF8AA-14B4-45E9-AB46-7C30F3F6D3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460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xmlns="" id="{0657CB31-6D55-4472-8C77-188B18B2F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61373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xmlns="" id="{34657976-FCEB-4398-8579-817821F95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6437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xmlns="" id="{DFD0A40E-FE26-4C18-A6C3-71100E7A56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1373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xmlns="" id="{B9C96E23-202E-4088-924D-73FB9CC28C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437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xmlns="" id="{A3834EB3-9637-41DB-82C4-0F76B5B278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1373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xmlns="" id="{811D11DC-849D-4338-8267-F576FB1F6E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84793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xmlns="" id="{3E124F90-8C2D-422D-AA0E-7D3A286B3C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9706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xmlns="" id="{5800CE0C-7BAB-4628-9A8F-ABFD159208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84793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7" name="Text Placeholder 20">
            <a:extLst>
              <a:ext uri="{FF2B5EF4-FFF2-40B4-BE49-F238E27FC236}">
                <a16:creationId xmlns:a16="http://schemas.microsoft.com/office/drawing/2014/main" xmlns="" id="{FA6422E2-ABBC-41F0-8673-630892BBEE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89729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xmlns="" id="{D4D4CC6D-5614-45CB-B8B7-04A041E698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84816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1" name="Text Placeholder 20">
            <a:extLst>
              <a:ext uri="{FF2B5EF4-FFF2-40B4-BE49-F238E27FC236}">
                <a16:creationId xmlns:a16="http://schemas.microsoft.com/office/drawing/2014/main" xmlns="" id="{27455207-2086-4B6C-9467-8A2DC879AD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989729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xmlns="" id="{2E5546C5-2C7A-4C0C-A3B6-9FC25A71B7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84793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xmlns="" id="{6FF39576-2460-4954-A357-35D50F4879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89729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xmlns="" id="{7ECC99F8-1457-4C40-871F-82FD86E5FBA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84793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7" name="Text Placeholder 20">
            <a:extLst>
              <a:ext uri="{FF2B5EF4-FFF2-40B4-BE49-F238E27FC236}">
                <a16:creationId xmlns:a16="http://schemas.microsoft.com/office/drawing/2014/main" xmlns="" id="{7E0EBB6A-7516-4A30-9F07-EA8929E841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729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451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ext 2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35B3F1F-3B72-4B0D-B4C9-B578739D2173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D5B651-B085-4C7B-9ACB-799017DCC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58856C-D873-4C30-9BB5-986A8DB65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88D8F3D-6FDD-47BD-A891-5B59570B0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EB881511-E36C-4CE3-AD2B-ECEAA25A2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84324"/>
            <a:ext cx="5321300" cy="475927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359DF538-0785-429F-B1AE-E6C836AF5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499" y="1184324"/>
            <a:ext cx="5321300" cy="475927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6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4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33">
            <a:extLst>
              <a:ext uri="{FF2B5EF4-FFF2-40B4-BE49-F238E27FC236}">
                <a16:creationId xmlns:a16="http://schemas.microsoft.com/office/drawing/2014/main" xmlns="" id="{BA8AFC1C-7B4F-3C46-8D9C-3478FD18B6BF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822569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CC5D449-2551-4B3F-82B1-9618C88AA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1825625"/>
            <a:ext cx="6540500" cy="3263207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404615-6CA6-4B7B-B721-D3E7DC4E42D8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98756B-560B-4E63-96C0-8E681E121024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6B1A236-88FB-2648-9585-D188434B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4" t="6585" r="3450" b="64106"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2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2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with 1/3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>
            <a:extLst>
              <a:ext uri="{FF2B5EF4-FFF2-40B4-BE49-F238E27FC236}">
                <a16:creationId xmlns:a16="http://schemas.microsoft.com/office/drawing/2014/main" xmlns="" id="{39668BDF-7DC2-4926-9C52-328E09C0F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9" name="Freeform: Shape 27">
            <a:extLst>
              <a:ext uri="{FF2B5EF4-FFF2-40B4-BE49-F238E27FC236}">
                <a16:creationId xmlns:a16="http://schemas.microsoft.com/office/drawing/2014/main" xmlns="" id="{411478BA-39DA-4CA4-8580-5DA7F7B6553D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53400" y="0"/>
            <a:ext cx="4038600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470AD7DE-F5C7-4AAF-B52E-DDE0B10D3C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1188233"/>
            <a:ext cx="6538912" cy="405833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4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3CCD64D2-A283-4D0F-B7A9-AED5B11C3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3" y="374854"/>
            <a:ext cx="7212993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3" r="15218" b="6572"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" t="11046" r="37346" b="17001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8048402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FDC4F4A-7FDF-41E7-AD87-1D91226EC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1188233"/>
            <a:ext cx="8048401" cy="197452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3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3" r="15218" b="6572"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" t="11046" r="37346" b="17001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3"/>
            <a:ext cx="8048402" cy="160341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 </a:t>
            </a:r>
            <a:endParaRPr lang="en-GB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A79572D4-2D77-4248-B6E4-687194500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2176555"/>
            <a:ext cx="6538916" cy="15777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40024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1284270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8" name="Table Placeholder 8">
            <a:extLst>
              <a:ext uri="{FF2B5EF4-FFF2-40B4-BE49-F238E27FC236}">
                <a16:creationId xmlns:a16="http://schemas.microsoft.com/office/drawing/2014/main" xmlns="" id="{FF70708D-5532-4EA6-9E05-448C442BBA04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69900" y="1305301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1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xmlns="" id="{AE6939BC-4740-454F-AF21-BDCA7B611CE1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76249" y="765383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AFCFE9-7E3A-4139-AFA1-B15953B36CC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747392-64D2-4C6A-9853-F690D439AED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661FFE7A-AA29-433C-AB94-468A02E83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11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xmlns="" id="{D69DF176-45C8-46B3-89F6-53D617483C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xmlns="" id="{A42DB053-B084-43D0-8BDF-6B335AB9A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4" name="Freeform: Shape 8">
            <a:extLst>
              <a:ext uri="{FF2B5EF4-FFF2-40B4-BE49-F238E27FC236}">
                <a16:creationId xmlns:a16="http://schemas.microsoft.com/office/drawing/2014/main" xmlns="" id="{8F83D53B-68EC-449E-84A5-99F37E4F0C1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4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C3CA8C50-F99A-4B98-BD8C-0C70107D8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5" r="12038" b="28116"/>
          <a:stretch/>
        </p:blipFill>
        <p:spPr>
          <a:xfrm>
            <a:off x="3572578" y="0"/>
            <a:ext cx="8627443" cy="6858000"/>
          </a:xfrm>
          <a:prstGeom prst="rect">
            <a:avLst/>
          </a:prstGeom>
        </p:spPr>
      </p:pic>
      <p:sp>
        <p:nvSpPr>
          <p:cNvPr id="15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C6853C68-5217-4B05-953B-67569211E3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451" y="998538"/>
            <a:ext cx="2699100" cy="859282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7A4FD86A-8FDD-4C9E-81E7-98B03C5729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6370515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7234C079-19C5-4DF4-BFC9-2D141622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/>
            </a:lvl1pPr>
          </a:lstStyle>
          <a:p>
            <a:endParaRPr lang="en-GB" dirty="0">
              <a:solidFill>
                <a:srgbClr val="FFFFFF">
                  <a:tint val="75000"/>
                </a:srgbClr>
              </a:solidFill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xmlns="" id="{BD039E68-F99A-4264-BAFB-B9B8A1CF1D28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1">
            <a:extLst>
              <a:ext uri="{FF2B5EF4-FFF2-40B4-BE49-F238E27FC236}">
                <a16:creationId xmlns:a16="http://schemas.microsoft.com/office/drawing/2014/main" xmlns="" id="{763F9486-8219-40CB-BEA7-D5D12DEE53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xmlns="" id="{99E25380-8E78-4EB7-8419-6069C2F0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FA70C1AE-182D-45F4-9CF3-3F6E0B876C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18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2">
            <a:extLst>
              <a:ext uri="{FF2B5EF4-FFF2-40B4-BE49-F238E27FC236}">
                <a16:creationId xmlns:a16="http://schemas.microsoft.com/office/drawing/2014/main" xmlns="" id="{E3053023-C6D7-467A-9326-718BF53BC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0" y="-10944"/>
            <a:ext cx="12192000" cy="6857999"/>
          </a:xfrm>
          <a:gradFill flip="none" rotWithShape="1">
            <a:gsLst>
              <a:gs pos="29000">
                <a:schemeClr val="bg1"/>
              </a:gs>
              <a:gs pos="75000">
                <a:schemeClr val="bg1">
                  <a:alpha val="0"/>
                </a:schemeClr>
              </a:gs>
            </a:gsLst>
            <a:lin ang="2400000" scaled="0"/>
            <a:tileRect/>
          </a:gra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xmlns="" id="{22E79BA7-4401-420F-B870-2A058FBC99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10945"/>
            <a:ext cx="9634258" cy="6868945"/>
          </a:xfrm>
          <a:custGeom>
            <a:avLst/>
            <a:gdLst>
              <a:gd name="connsiteX0" fmla="*/ 0 w 9634258"/>
              <a:gd name="connsiteY0" fmla="*/ 0 h 6899549"/>
              <a:gd name="connsiteX1" fmla="*/ 9634258 w 9634258"/>
              <a:gd name="connsiteY1" fmla="*/ 0 h 6899549"/>
              <a:gd name="connsiteX2" fmla="*/ 2734712 w 9634258"/>
              <a:gd name="connsiteY2" fmla="*/ 6899549 h 6899549"/>
              <a:gd name="connsiteX3" fmla="*/ 0 w 9634258"/>
              <a:gd name="connsiteY3" fmla="*/ 6899549 h 689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34258" h="6899549">
                <a:moveTo>
                  <a:pt x="0" y="0"/>
                </a:moveTo>
                <a:lnTo>
                  <a:pt x="9634258" y="0"/>
                </a:lnTo>
                <a:lnTo>
                  <a:pt x="2734712" y="6899549"/>
                </a:lnTo>
                <a:lnTo>
                  <a:pt x="0" y="6899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xmlns="" id="{B6CB1801-4F8C-45AC-B4F1-1FBD3472D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0" y="-1"/>
            <a:ext cx="5401524" cy="2127688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xmlns="" id="{FE97F431-C25C-450A-BACF-2825E01EE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7005F68C-C97F-4291-8279-48AFB1509B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</p:spPr>
        <p:txBody>
          <a:bodyPr rIns="792000" anchor="ctr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image,</a:t>
            </a:r>
            <a:br>
              <a:rPr lang="en-US" dirty="0"/>
            </a:br>
            <a:r>
              <a:rPr lang="en-US" dirty="0"/>
              <a:t>then right click and ‘send to back’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xmlns="" id="{995BF66A-1BF7-46B1-B9FA-E07D49B48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969075"/>
            <a:ext cx="4584700" cy="165576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xmlns="" id="{4342FB43-F2F7-492C-876C-8149A3E7F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xmlns="" id="{2D2942EA-F39B-4A93-A819-0E312D87DC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xmlns="" id="{DE3E8E7B-15A4-403A-BE62-9DF281ADB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8901" y="4251439"/>
            <a:ext cx="1943097" cy="2606560"/>
          </a:xfrm>
          <a:custGeom>
            <a:avLst/>
            <a:gdLst>
              <a:gd name="connsiteX0" fmla="*/ 971547 w 1943097"/>
              <a:gd name="connsiteY0" fmla="*/ 0 h 2606560"/>
              <a:gd name="connsiteX1" fmla="*/ 1943097 w 1943097"/>
              <a:gd name="connsiteY1" fmla="*/ 0 h 2606560"/>
              <a:gd name="connsiteX2" fmla="*/ 1943097 w 1943097"/>
              <a:gd name="connsiteY2" fmla="*/ 2606560 h 2606560"/>
              <a:gd name="connsiteX3" fmla="*/ 0 w 1943097"/>
              <a:gd name="connsiteY3" fmla="*/ 2606560 h 2606560"/>
              <a:gd name="connsiteX4" fmla="*/ 0 w 1943097"/>
              <a:gd name="connsiteY4" fmla="*/ 971548 h 260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097" h="2606560">
                <a:moveTo>
                  <a:pt x="971547" y="0"/>
                </a:moveTo>
                <a:lnTo>
                  <a:pt x="1943097" y="0"/>
                </a:lnTo>
                <a:lnTo>
                  <a:pt x="1943097" y="2606560"/>
                </a:lnTo>
                <a:lnTo>
                  <a:pt x="0" y="2606560"/>
                </a:lnTo>
                <a:lnTo>
                  <a:pt x="0" y="971548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42489" r="-100000" b="-67262"/>
            </a:stretch>
          </a:blip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36A27D6-FB47-4797-8718-416EFA5F6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8361D710-B05C-4902-AF73-DA328570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xmlns="" id="{342E4850-728E-4125-8578-E0B7948D2F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C8022E84-015C-45D7-B0BB-7A7D4F51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A19B90BF-297C-459E-9E3B-FC8EB9FB7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xmlns="" id="{1BD03826-AADE-4A9A-8BCD-F315DFF00855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5D737FD1-153C-40A4-B179-3A6CF5A580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451" y="998538"/>
            <a:ext cx="2699100" cy="859282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056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50">
            <a:extLst>
              <a:ext uri="{FF2B5EF4-FFF2-40B4-BE49-F238E27FC236}">
                <a16:creationId xmlns:a16="http://schemas.microsoft.com/office/drawing/2014/main" xmlns="" id="{A6E6F690-B1AC-4496-BDA3-A83B133EB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4" r="1086" b="68395"/>
          <a:stretch/>
        </p:blipFill>
        <p:spPr>
          <a:xfrm>
            <a:off x="-1" y="0"/>
            <a:ext cx="1244676" cy="1128409"/>
          </a:xfrm>
          <a:custGeom>
            <a:avLst/>
            <a:gdLst>
              <a:gd name="connsiteX0" fmla="*/ 0 w 1244676"/>
              <a:gd name="connsiteY0" fmla="*/ 0 h 1128409"/>
              <a:gd name="connsiteX1" fmla="*/ 1244676 w 1244676"/>
              <a:gd name="connsiteY1" fmla="*/ 0 h 1128409"/>
              <a:gd name="connsiteX2" fmla="*/ 116268 w 1244676"/>
              <a:gd name="connsiteY2" fmla="*/ 1128409 h 1128409"/>
              <a:gd name="connsiteX3" fmla="*/ 0 w 1244676"/>
              <a:gd name="connsiteY3" fmla="*/ 1128409 h 11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676" h="1128409">
                <a:moveTo>
                  <a:pt x="0" y="0"/>
                </a:moveTo>
                <a:lnTo>
                  <a:pt x="1244676" y="0"/>
                </a:lnTo>
                <a:lnTo>
                  <a:pt x="116268" y="1128409"/>
                </a:lnTo>
                <a:lnTo>
                  <a:pt x="0" y="1128409"/>
                </a:lnTo>
                <a:close/>
              </a:path>
            </a:pathLst>
          </a:cu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661C811C-A620-4F4B-B23F-968510EA7B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8" name="Title 9">
            <a:extLst>
              <a:ext uri="{FF2B5EF4-FFF2-40B4-BE49-F238E27FC236}">
                <a16:creationId xmlns:a16="http://schemas.microsoft.com/office/drawing/2014/main" xmlns="" id="{88C6B02C-931C-4C2A-9FAB-542A23883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9" name="Text Placeholder 43">
            <a:extLst>
              <a:ext uri="{FF2B5EF4-FFF2-40B4-BE49-F238E27FC236}">
                <a16:creationId xmlns:a16="http://schemas.microsoft.com/office/drawing/2014/main" xmlns="" id="{1000F9D2-BFD7-41E6-B094-E60EC88E46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18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xmlns="" id="{954928FC-2D42-4B0B-8EFB-D72C20540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18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xmlns="" id="{56E57583-728F-47B6-9744-A4F12F0B69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718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xmlns="" id="{9BCFD310-2166-491F-A0E6-1980130C5B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718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xmlns="" id="{20BFE951-657E-4E2B-AB9C-7736011C4C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718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062BC570-FC37-4A79-9E25-6EB0CE0A65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9051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xmlns="" id="{BAC6B010-4B8E-4F22-BFB6-7DC25DCDDEC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39074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xmlns="" id="{0429A2B8-082F-458C-91EE-E62E9078BCF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39074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xmlns="" id="{CE29C9A9-BECB-4E1E-9217-69CE02C888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39074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xmlns="" id="{0913275C-AE6C-49CF-9474-617DCA3A670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9074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39D6FBB8-C777-4C6F-8DE2-FA8D95B038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60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xmlns="" id="{81C128E5-0EB7-4AA3-B206-3955497E8F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1373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xmlns="" id="{3C5CE9C6-A921-4C7E-9FAE-4AD5DCA9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7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xmlns="" id="{6EF79E1A-7F1C-443C-B5F5-0362564E4A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1373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xmlns="" id="{966FF8AA-14B4-45E9-AB46-7C30F3F6D3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460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xmlns="" id="{0657CB31-6D55-4472-8C77-188B18B2F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61373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xmlns="" id="{34657976-FCEB-4398-8579-817821F95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6437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xmlns="" id="{DFD0A40E-FE26-4C18-A6C3-71100E7A56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1373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xmlns="" id="{B9C96E23-202E-4088-924D-73FB9CC28C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437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xmlns="" id="{A3834EB3-9637-41DB-82C4-0F76B5B278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1373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xmlns="" id="{811D11DC-849D-4338-8267-F576FB1F6E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84793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xmlns="" id="{3E124F90-8C2D-422D-AA0E-7D3A286B3C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9706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xmlns="" id="{5800CE0C-7BAB-4628-9A8F-ABFD159208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84793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7" name="Text Placeholder 20">
            <a:extLst>
              <a:ext uri="{FF2B5EF4-FFF2-40B4-BE49-F238E27FC236}">
                <a16:creationId xmlns:a16="http://schemas.microsoft.com/office/drawing/2014/main" xmlns="" id="{FA6422E2-ABBC-41F0-8673-630892BBEE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89729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xmlns="" id="{D4D4CC6D-5614-45CB-B8B7-04A041E698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84816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1" name="Text Placeholder 20">
            <a:extLst>
              <a:ext uri="{FF2B5EF4-FFF2-40B4-BE49-F238E27FC236}">
                <a16:creationId xmlns:a16="http://schemas.microsoft.com/office/drawing/2014/main" xmlns="" id="{27455207-2086-4B6C-9467-8A2DC879AD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989729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xmlns="" id="{2E5546C5-2C7A-4C0C-A3B6-9FC25A71B7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84793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xmlns="" id="{6FF39576-2460-4954-A357-35D50F4879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89729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xmlns="" id="{7ECC99F8-1457-4C40-871F-82FD86E5FBA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84793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7" name="Text Placeholder 20">
            <a:extLst>
              <a:ext uri="{FF2B5EF4-FFF2-40B4-BE49-F238E27FC236}">
                <a16:creationId xmlns:a16="http://schemas.microsoft.com/office/drawing/2014/main" xmlns="" id="{7E0EBB6A-7516-4A30-9F07-EA8929E841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729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88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Blan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>
            <a:extLst>
              <a:ext uri="{FF2B5EF4-FFF2-40B4-BE49-F238E27FC236}">
                <a16:creationId xmlns:a16="http://schemas.microsoft.com/office/drawing/2014/main" xmlns="" id="{2B3D9D38-DAC1-4D16-B3FF-C1AD04225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xmlns="" id="{4C8F4B64-8865-487D-98FC-0854B270E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3" r="15218" b="6952"/>
          <a:stretch/>
        </p:blipFill>
        <p:spPr>
          <a:xfrm>
            <a:off x="5765451" y="0"/>
            <a:ext cx="6426549" cy="6858001"/>
          </a:xfrm>
          <a:prstGeom prst="rect">
            <a:avLst/>
          </a:prstGeom>
        </p:spPr>
      </p:pic>
      <p:sp>
        <p:nvSpPr>
          <p:cNvPr id="10" name="Freeform: Shape 23">
            <a:extLst>
              <a:ext uri="{FF2B5EF4-FFF2-40B4-BE49-F238E27FC236}">
                <a16:creationId xmlns:a16="http://schemas.microsoft.com/office/drawing/2014/main" xmlns="" id="{8A629C16-FFF4-4CB2-A35F-96967B7469A2}"/>
              </a:ext>
            </a:extLst>
          </p:cNvPr>
          <p:cNvSpPr/>
          <p:nvPr userDrawn="1"/>
        </p:nvSpPr>
        <p:spPr>
          <a:xfrm rot="10800000">
            <a:off x="0" y="0"/>
            <a:ext cx="10429778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39F339D2-4511-4BE3-99C9-B1A8E9E40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3" name="Title 18">
            <a:extLst>
              <a:ext uri="{FF2B5EF4-FFF2-40B4-BE49-F238E27FC236}">
                <a16:creationId xmlns:a16="http://schemas.microsoft.com/office/drawing/2014/main" xmlns="" id="{F5DAC91A-4619-4A98-8ECE-BC690F3BD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899" y="1969075"/>
            <a:ext cx="6757377" cy="1655761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62A56121-8685-482F-94D6-FB982B59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627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3F990467-01B4-469D-9C82-3E325A5A0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250" y="2803525"/>
            <a:ext cx="7937500" cy="1371600"/>
          </a:xfrm>
        </p:spPr>
        <p:txBody>
          <a:bodyPr anchor="ctr"/>
          <a:lstStyle>
            <a:lvl1pPr algn="ctr">
              <a:defRPr sz="2400">
                <a:solidFill>
                  <a:schemeClr val="tx2"/>
                </a:solidFill>
              </a:defRPr>
            </a:lvl1pPr>
            <a:lvl2pPr algn="ctr">
              <a:defRPr sz="2400">
                <a:solidFill>
                  <a:schemeClr val="tx2"/>
                </a:solidFill>
              </a:defRPr>
            </a:lvl2pPr>
            <a:lvl3pPr algn="ctr">
              <a:defRPr sz="2000">
                <a:solidFill>
                  <a:schemeClr val="tx2"/>
                </a:solidFill>
              </a:defRPr>
            </a:lvl3pPr>
            <a:lvl4pPr algn="ctr">
              <a:defRPr sz="1800">
                <a:solidFill>
                  <a:schemeClr val="tx2"/>
                </a:solidFill>
              </a:defRPr>
            </a:lvl4pPr>
            <a:lvl5pPr algn="ctr"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749041DC-B380-4A91-A745-29BD9C4431F1}"/>
              </a:ext>
            </a:extLst>
          </p:cNvPr>
          <p:cNvSpPr txBox="1">
            <a:spLocks/>
          </p:cNvSpPr>
          <p:nvPr userDrawn="1"/>
        </p:nvSpPr>
        <p:spPr>
          <a:xfrm>
            <a:off x="1303215" y="2529705"/>
            <a:ext cx="927100" cy="62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rgbClr val="7FE259"/>
                </a:solidFill>
              </a:rPr>
              <a:t>“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15D9A011-B0E5-46CD-A215-6C3FC8CD66B7}"/>
              </a:ext>
            </a:extLst>
          </p:cNvPr>
          <p:cNvSpPr txBox="1">
            <a:spLocks/>
          </p:cNvSpPr>
          <p:nvPr userDrawn="1"/>
        </p:nvSpPr>
        <p:spPr>
          <a:xfrm>
            <a:off x="9569301" y="3623535"/>
            <a:ext cx="947343" cy="697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rgbClr val="7FE259"/>
                </a:solidFill>
              </a:rPr>
              <a:t>”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xmlns="" id="{3CD45A24-2B42-44EF-A801-3009084C7F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0729" y="2645569"/>
            <a:ext cx="606677" cy="477855"/>
          </a:xfrm>
          <a:blipFill>
            <a:blip r:embed="rId3"/>
            <a:stretch>
              <a:fillRect l="-118959" t="-125388" r="-108093" b="-323779"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xmlns="" id="{22D6ED64-3B23-4A75-9B8F-E4AF262C4D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75573" y="3731419"/>
            <a:ext cx="606677" cy="477855"/>
          </a:xfrm>
          <a:blipFill>
            <a:blip r:embed="rId4"/>
            <a:stretch>
              <a:fillRect l="-118959" t="-125388" r="-108093" b="-323779"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xmlns="" id="{6F0776DA-0F77-419A-A941-55DB508538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250" y="4175125"/>
            <a:ext cx="7937500" cy="285992"/>
          </a:xfrm>
        </p:spPr>
        <p:txBody>
          <a:bodyPr/>
          <a:lstStyle>
            <a:lvl1pPr algn="ctr">
              <a:defRPr sz="18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Enter source text here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xmlns="" id="{3D74C59E-3F49-4C35-B549-2D71E0AC9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335" r="-17166" b="12884"/>
          <a:stretch/>
        </p:blipFill>
        <p:spPr>
          <a:xfrm>
            <a:off x="1" y="-18126"/>
            <a:ext cx="5497277" cy="4746602"/>
          </a:xfrm>
          <a:custGeom>
            <a:avLst/>
            <a:gdLst>
              <a:gd name="connsiteX0" fmla="*/ 0 w 5497277"/>
              <a:gd name="connsiteY0" fmla="*/ 0 h 4746602"/>
              <a:gd name="connsiteX1" fmla="*/ 5497277 w 5497277"/>
              <a:gd name="connsiteY1" fmla="*/ 0 h 4746602"/>
              <a:gd name="connsiteX2" fmla="*/ 0 w 5497277"/>
              <a:gd name="connsiteY2" fmla="*/ 4746602 h 47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277" h="4746602">
                <a:moveTo>
                  <a:pt x="0" y="0"/>
                </a:moveTo>
                <a:lnTo>
                  <a:pt x="5497277" y="0"/>
                </a:lnTo>
                <a:lnTo>
                  <a:pt x="0" y="4746602"/>
                </a:lnTo>
                <a:close/>
              </a:path>
            </a:pathLst>
          </a:cu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xmlns="" id="{22F3DFC8-F16E-4101-AF68-4DD88DE51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4" t="71785" r="-27290" b="-4819"/>
          <a:stretch/>
        </p:blipFill>
        <p:spPr>
          <a:xfrm>
            <a:off x="0" y="0"/>
            <a:ext cx="2866554" cy="2915574"/>
          </a:xfrm>
          <a:prstGeom prst="rect">
            <a:avLst/>
          </a:prstGeom>
        </p:spPr>
      </p:pic>
      <p:grpSp>
        <p:nvGrpSpPr>
          <p:cNvPr id="32" name="Group 29">
            <a:extLst>
              <a:ext uri="{FF2B5EF4-FFF2-40B4-BE49-F238E27FC236}">
                <a16:creationId xmlns:a16="http://schemas.microsoft.com/office/drawing/2014/main" xmlns="" id="{5EC307CB-E6D3-49AB-90BF-726C686C2DE3}"/>
              </a:ext>
            </a:extLst>
          </p:cNvPr>
          <p:cNvGrpSpPr/>
          <p:nvPr userDrawn="1"/>
        </p:nvGrpSpPr>
        <p:grpSpPr>
          <a:xfrm>
            <a:off x="8099984" y="1971816"/>
            <a:ext cx="4092017" cy="4886183"/>
            <a:chOff x="8099984" y="1971816"/>
            <a:chExt cx="4092017" cy="4886183"/>
          </a:xfrm>
        </p:grpSpPr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xmlns="" id="{EFCB6613-2E9D-47CC-9596-3DDB66C60C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0" t="65496" r="16958" b="11196"/>
            <a:stretch/>
          </p:blipFill>
          <p:spPr>
            <a:xfrm>
              <a:off x="9260958" y="4327203"/>
              <a:ext cx="2931042" cy="2530796"/>
            </a:xfrm>
            <a:custGeom>
              <a:avLst/>
              <a:gdLst>
                <a:gd name="connsiteX0" fmla="*/ 2931042 w 2931042"/>
                <a:gd name="connsiteY0" fmla="*/ 0 h 2530796"/>
                <a:gd name="connsiteX1" fmla="*/ 2931042 w 2931042"/>
                <a:gd name="connsiteY1" fmla="*/ 2530796 h 2530796"/>
                <a:gd name="connsiteX2" fmla="*/ 0 w 2931042"/>
                <a:gd name="connsiteY2" fmla="*/ 2530796 h 253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042" h="2530796">
                  <a:moveTo>
                    <a:pt x="2931042" y="0"/>
                  </a:moveTo>
                  <a:lnTo>
                    <a:pt x="2931042" y="2530796"/>
                  </a:lnTo>
                  <a:lnTo>
                    <a:pt x="0" y="2530796"/>
                  </a:lnTo>
                  <a:close/>
                </a:path>
              </a:pathLst>
            </a:custGeom>
          </p:spPr>
        </p:pic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xmlns="" id="{606D6CB4-3395-4B2F-8723-47CE4AB9D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6" t="16564" r="27891" b="21722"/>
            <a:stretch/>
          </p:blipFill>
          <p:spPr>
            <a:xfrm>
              <a:off x="8099984" y="1971816"/>
              <a:ext cx="4092017" cy="4856608"/>
            </a:xfrm>
            <a:custGeom>
              <a:avLst/>
              <a:gdLst>
                <a:gd name="connsiteX0" fmla="*/ 4092017 w 4092017"/>
                <a:gd name="connsiteY0" fmla="*/ 0 h 4856608"/>
                <a:gd name="connsiteX1" fmla="*/ 4092017 w 4092017"/>
                <a:gd name="connsiteY1" fmla="*/ 2507269 h 4856608"/>
                <a:gd name="connsiteX2" fmla="*/ 1371130 w 4092017"/>
                <a:gd name="connsiteY2" fmla="*/ 4856608 h 4856608"/>
                <a:gd name="connsiteX3" fmla="*/ 0 w 4092017"/>
                <a:gd name="connsiteY3" fmla="*/ 4856608 h 4856608"/>
                <a:gd name="connsiteX4" fmla="*/ 0 w 4092017"/>
                <a:gd name="connsiteY4" fmla="*/ 3533236 h 485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2017" h="4856608">
                  <a:moveTo>
                    <a:pt x="4092017" y="0"/>
                  </a:moveTo>
                  <a:lnTo>
                    <a:pt x="4092017" y="2507269"/>
                  </a:lnTo>
                  <a:lnTo>
                    <a:pt x="1371130" y="4856608"/>
                  </a:lnTo>
                  <a:lnTo>
                    <a:pt x="0" y="4856608"/>
                  </a:lnTo>
                  <a:lnTo>
                    <a:pt x="0" y="3533236"/>
                  </a:lnTo>
                  <a:close/>
                </a:path>
              </a:pathLst>
            </a:custGeom>
          </p:spPr>
        </p:pic>
      </p:grpSp>
      <p:pic>
        <p:nvPicPr>
          <p:cNvPr id="35" name="Picture 20">
            <a:extLst>
              <a:ext uri="{FF2B5EF4-FFF2-40B4-BE49-F238E27FC236}">
                <a16:creationId xmlns:a16="http://schemas.microsoft.com/office/drawing/2014/main" xmlns="" id="{45125603-85E9-488B-8406-295852A513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6" name="Footer Placeholder 18">
            <a:extLst>
              <a:ext uri="{FF2B5EF4-FFF2-40B4-BE49-F238E27FC236}">
                <a16:creationId xmlns:a16="http://schemas.microsoft.com/office/drawing/2014/main" xmlns="" id="{AC7D31D9-680E-49FC-BD42-17EBDF248D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7" name="Slide Number Placeholder 21">
            <a:extLst>
              <a:ext uri="{FF2B5EF4-FFF2-40B4-BE49-F238E27FC236}">
                <a16:creationId xmlns:a16="http://schemas.microsoft.com/office/drawing/2014/main" xmlns="" id="{338B4357-F272-45DF-AF8E-73211985F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60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 (Blu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>
            <a:extLst>
              <a:ext uri="{FF2B5EF4-FFF2-40B4-BE49-F238E27FC236}">
                <a16:creationId xmlns:a16="http://schemas.microsoft.com/office/drawing/2014/main" xmlns="" id="{37F3EE0C-62C4-E84F-AF27-4E57BE43D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4" t="6585" r="3450" b="64106"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3" name="Freeform: Shape 25">
            <a:extLst>
              <a:ext uri="{FF2B5EF4-FFF2-40B4-BE49-F238E27FC236}">
                <a16:creationId xmlns:a16="http://schemas.microsoft.com/office/drawing/2014/main" xmlns="" id="{23A3A58D-1F79-44B5-834D-9D0CC81EDF9C}"/>
              </a:ext>
            </a:extLst>
          </p:cNvPr>
          <p:cNvSpPr/>
          <p:nvPr userDrawn="1"/>
        </p:nvSpPr>
        <p:spPr>
          <a:xfrm>
            <a:off x="240479" y="185323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EA795ACB-A590-40A4-A88E-11C06C42728B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xmlns="" id="{9948870C-6E4B-4EE2-952A-442CB383A08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07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>
            <a:extLst>
              <a:ext uri="{FF2B5EF4-FFF2-40B4-BE49-F238E27FC236}">
                <a16:creationId xmlns:a16="http://schemas.microsoft.com/office/drawing/2014/main" xmlns="" id="{01CE8ED5-8979-49C6-8950-0A19002EC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5" name="Freeform: Shape 22">
            <a:extLst>
              <a:ext uri="{FF2B5EF4-FFF2-40B4-BE49-F238E27FC236}">
                <a16:creationId xmlns:a16="http://schemas.microsoft.com/office/drawing/2014/main" xmlns="" id="{1CC6230A-083E-44FD-B5D7-339E6EE7F71F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770999C4-6DCB-44D9-A184-0A93855052C4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xmlns="" id="{92A799E8-07CC-487E-9406-2F730370E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2AC7F808-1C01-4AA8-889F-EDD47B79A7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E3A510D-1DDA-4F11-B090-36395589DB1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EC04CD78-CDFA-420D-AA24-59D2F0A2B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F0E697F9-EDA4-429B-87FD-485EFC64D4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4136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274CE277-D126-4D28-8128-A0D7279948A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4136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xmlns="" id="{E9DA32C4-4DC8-4028-B7FA-620181B5C934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xmlns="" id="{8B54CA6D-1571-4907-BAD4-F9805E08E36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6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Column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6DB36309-AF9D-4747-9462-800BCD38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2" name="Freeform: Shape 15">
            <a:extLst>
              <a:ext uri="{FF2B5EF4-FFF2-40B4-BE49-F238E27FC236}">
                <a16:creationId xmlns:a16="http://schemas.microsoft.com/office/drawing/2014/main" xmlns="" id="{B58287B0-5D75-464C-8D32-306C2026FFA6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6EB42BA6-8948-4EF4-9A88-B871CB152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8FA22CC2-6BC8-41DE-8206-60D5E7F8CA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8D056DDC-081B-4313-AEA8-696F816CCF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E82D11EA-F350-4622-8625-A5540526F1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F2A86574-8909-4BBA-8F45-1E7A3E483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4435" y="0"/>
            <a:ext cx="4047565" cy="6857999"/>
          </a:xfrm>
        </p:spPr>
        <p:txBody>
          <a:bodyPr rIns="90000" anchor="ctr"/>
          <a:lstStyle>
            <a:lvl1pPr algn="ctr">
              <a:defRPr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31" name="Text Placeholder 63">
            <a:extLst>
              <a:ext uri="{FF2B5EF4-FFF2-40B4-BE49-F238E27FC236}">
                <a16:creationId xmlns:a16="http://schemas.microsoft.com/office/drawing/2014/main" xmlns="" id="{D8B85BED-FA76-4868-9383-72560646D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58B5F73F-3065-421C-A461-C14323101FB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32F7129E-41E4-4DD4-885B-7ACD14FF90B8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603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2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8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xmlns="" id="{2162566F-858F-4CA3-88E4-B2F8086AFCEC}"/>
              </a:ext>
            </a:extLst>
          </p:cNvPr>
          <p:cNvGrpSpPr/>
          <p:nvPr userDrawn="1"/>
        </p:nvGrpSpPr>
        <p:grpSpPr>
          <a:xfrm>
            <a:off x="-195323" y="-411129"/>
            <a:ext cx="5094202" cy="5584590"/>
            <a:chOff x="-195323" y="-411129"/>
            <a:chExt cx="5094202" cy="558459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xmlns="" id="{9B282470-5A5C-4CB6-9910-52B92AD5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84" b="29947"/>
            <a:stretch/>
          </p:blipFill>
          <p:spPr>
            <a:xfrm>
              <a:off x="-195323" y="-411129"/>
              <a:ext cx="4191899" cy="4804225"/>
            </a:xfrm>
            <a:prstGeom prst="rect">
              <a:avLst/>
            </a:prstGeom>
          </p:spPr>
        </p:pic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xmlns="" id="{70651A27-ECE3-4ADC-95F9-3C4E5E6ECA05}"/>
                </a:ext>
              </a:extLst>
            </p:cNvPr>
            <p:cNvSpPr/>
            <p:nvPr/>
          </p:nvSpPr>
          <p:spPr>
            <a:xfrm rot="18832811">
              <a:off x="1695614" y="1095585"/>
              <a:ext cx="3662661" cy="2743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xmlns="" id="{7AE0781B-69A6-48A0-874F-2510F83CA07E}"/>
                </a:ext>
              </a:extLst>
            </p:cNvPr>
            <p:cNvSpPr/>
            <p:nvPr/>
          </p:nvSpPr>
          <p:spPr>
            <a:xfrm rot="18832811">
              <a:off x="413332" y="3351226"/>
              <a:ext cx="2331716" cy="13127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xmlns="" id="{CB845B4E-52A9-41E5-914E-A8F4274E754F}"/>
              </a:ext>
            </a:extLst>
          </p:cNvPr>
          <p:cNvGrpSpPr/>
          <p:nvPr userDrawn="1"/>
        </p:nvGrpSpPr>
        <p:grpSpPr>
          <a:xfrm>
            <a:off x="6664036" y="3017871"/>
            <a:ext cx="5544006" cy="3873989"/>
            <a:chOff x="6664036" y="3017871"/>
            <a:chExt cx="5544006" cy="3873989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xmlns="" id="{E6DF8902-5EF6-4F29-8106-7ABE69BA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471" y="3232281"/>
              <a:ext cx="3498571" cy="3647309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xmlns="" id="{8A95BB71-D50A-4200-B245-5DD5339C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14" t="3528" r="7619" b="84819"/>
            <a:stretch/>
          </p:blipFill>
          <p:spPr>
            <a:xfrm>
              <a:off x="6664036" y="6200887"/>
              <a:ext cx="1978784" cy="690973"/>
            </a:xfrm>
            <a:prstGeom prst="rect">
              <a:avLst/>
            </a:prstGeom>
          </p:spPr>
        </p:pic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xmlns="" id="{FEAB788D-B95B-446D-AE19-C2B1427E7FE2}"/>
                </a:ext>
              </a:extLst>
            </p:cNvPr>
            <p:cNvSpPr/>
            <p:nvPr userDrawn="1"/>
          </p:nvSpPr>
          <p:spPr>
            <a:xfrm>
              <a:off x="9282545" y="3017871"/>
              <a:ext cx="1385455" cy="6904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15">
            <a:extLst>
              <a:ext uri="{FF2B5EF4-FFF2-40B4-BE49-F238E27FC236}">
                <a16:creationId xmlns:a16="http://schemas.microsoft.com/office/drawing/2014/main" xmlns="" id="{8E514103-7B95-4BA7-A35A-ED3F6B012D5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2" y="2992431"/>
            <a:ext cx="2692672" cy="859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7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20A6-FD43-47DF-8E4A-322E56D8DF5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7/22/2019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Confidential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A350-B1B2-4922-9162-4CC0706D8644}" type="slidenum">
              <a:rPr lang="en-US" smtClean="0">
                <a:solidFill>
                  <a:srgbClr val="00005C"/>
                </a:solidFill>
              </a:rPr>
              <a:pPr/>
              <a:t>‹#›</a:t>
            </a:fld>
            <a:endParaRPr lang="en-US" dirty="0">
              <a:solidFill>
                <a:srgbClr val="000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4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Blan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>
            <a:extLst>
              <a:ext uri="{FF2B5EF4-FFF2-40B4-BE49-F238E27FC236}">
                <a16:creationId xmlns:a16="http://schemas.microsoft.com/office/drawing/2014/main" xmlns="" id="{2B3D9D38-DAC1-4D16-B3FF-C1AD04225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xmlns="" id="{4C8F4B64-8865-487D-98FC-0854B270E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451" y="0"/>
            <a:ext cx="6426549" cy="6858001"/>
          </a:xfrm>
          <a:prstGeom prst="rect">
            <a:avLst/>
          </a:prstGeom>
        </p:spPr>
      </p:pic>
      <p:sp>
        <p:nvSpPr>
          <p:cNvPr id="10" name="Freeform: Shape 23">
            <a:extLst>
              <a:ext uri="{FF2B5EF4-FFF2-40B4-BE49-F238E27FC236}">
                <a16:creationId xmlns:a16="http://schemas.microsoft.com/office/drawing/2014/main" xmlns="" id="{8A629C16-FFF4-4CB2-A35F-96967B7469A2}"/>
              </a:ext>
            </a:extLst>
          </p:cNvPr>
          <p:cNvSpPr/>
          <p:nvPr userDrawn="1"/>
        </p:nvSpPr>
        <p:spPr>
          <a:xfrm rot="10800000">
            <a:off x="0" y="0"/>
            <a:ext cx="10429778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39F339D2-4511-4BE3-99C9-B1A8E9E401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3" name="Title 18">
            <a:extLst>
              <a:ext uri="{FF2B5EF4-FFF2-40B4-BE49-F238E27FC236}">
                <a16:creationId xmlns:a16="http://schemas.microsoft.com/office/drawing/2014/main" xmlns="" id="{F5DAC91A-4619-4A98-8ECE-BC690F3BD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969075"/>
            <a:ext cx="4584700" cy="1655761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62A56121-8685-482F-94D6-FB982B59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16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xmlns="" id="{0115B85B-B261-4919-B0D5-2EE4360A7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1">
              <a:alpha val="82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xmlns="" id="{9EAA5EA5-C404-40DD-A80A-047E8227A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6123" y="2752354"/>
            <a:ext cx="4894391" cy="1730745"/>
          </a:xfrm>
        </p:spPr>
        <p:txBody>
          <a:bodyPr anchor="b"/>
          <a:lstStyle>
            <a:lvl1pPr>
              <a:defRPr sz="6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4245AB57-DE84-4DBA-8796-42519E45FF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56761" y="4483099"/>
            <a:ext cx="1548000" cy="4571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5" name="Text Placeholder 63">
            <a:extLst>
              <a:ext uri="{FF2B5EF4-FFF2-40B4-BE49-F238E27FC236}">
                <a16:creationId xmlns:a16="http://schemas.microsoft.com/office/drawing/2014/main" xmlns="" id="{718B506F-8673-4E96-9FC6-9424C8E056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BC71C747-D7DE-49B4-95FB-47820D661C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" y="0"/>
            <a:ext cx="3009900" cy="2070100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047058DF-1F86-4ED6-A4DE-88CE229066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659"/>
            <a:ext cx="12192000" cy="6858000"/>
          </a:xfrm>
        </p:spPr>
        <p:txBody>
          <a:bodyPr lIns="972000" tIns="0" rIns="0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image,</a:t>
            </a:r>
            <a:br>
              <a:rPr lang="en-US" dirty="0"/>
            </a:br>
            <a:r>
              <a:rPr lang="en-US" dirty="0"/>
              <a:t>then right click and ‘send to back’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52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3F990467-01B4-469D-9C82-3E325A5A0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250" y="2803525"/>
            <a:ext cx="7937500" cy="1371600"/>
          </a:xfrm>
        </p:spPr>
        <p:txBody>
          <a:bodyPr anchor="ctr"/>
          <a:lstStyle>
            <a:lvl1pPr algn="ctr">
              <a:defRPr sz="2400">
                <a:solidFill>
                  <a:schemeClr val="tx2"/>
                </a:solidFill>
              </a:defRPr>
            </a:lvl1pPr>
            <a:lvl2pPr algn="ctr">
              <a:defRPr sz="2400">
                <a:solidFill>
                  <a:schemeClr val="tx2"/>
                </a:solidFill>
              </a:defRPr>
            </a:lvl2pPr>
            <a:lvl3pPr algn="ctr">
              <a:defRPr sz="2000">
                <a:solidFill>
                  <a:schemeClr val="tx2"/>
                </a:solidFill>
              </a:defRPr>
            </a:lvl3pPr>
            <a:lvl4pPr algn="ctr">
              <a:defRPr sz="1800">
                <a:solidFill>
                  <a:schemeClr val="tx2"/>
                </a:solidFill>
              </a:defRPr>
            </a:lvl4pPr>
            <a:lvl5pPr algn="ctr"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6F0776DA-0F77-419A-A941-55DB508538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250" y="4175125"/>
            <a:ext cx="7937500" cy="285992"/>
          </a:xfrm>
        </p:spPr>
        <p:txBody>
          <a:bodyPr/>
          <a:lstStyle>
            <a:lvl1pPr algn="ctr">
              <a:defRPr sz="18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Enter source text here</a:t>
            </a:r>
          </a:p>
        </p:txBody>
      </p:sp>
      <p:pic>
        <p:nvPicPr>
          <p:cNvPr id="15" name="Picture 19">
            <a:extLst>
              <a:ext uri="{FF2B5EF4-FFF2-40B4-BE49-F238E27FC236}">
                <a16:creationId xmlns:a16="http://schemas.microsoft.com/office/drawing/2014/main" xmlns="" id="{3D74C59E-3F49-4C35-B549-2D71E0AC9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222"/>
          <a:stretch/>
        </p:blipFill>
        <p:spPr>
          <a:xfrm>
            <a:off x="0" y="0"/>
            <a:ext cx="5497277" cy="4746602"/>
          </a:xfrm>
          <a:custGeom>
            <a:avLst/>
            <a:gdLst>
              <a:gd name="connsiteX0" fmla="*/ 0 w 5497277"/>
              <a:gd name="connsiteY0" fmla="*/ 0 h 4746602"/>
              <a:gd name="connsiteX1" fmla="*/ 5497277 w 5497277"/>
              <a:gd name="connsiteY1" fmla="*/ 0 h 4746602"/>
              <a:gd name="connsiteX2" fmla="*/ 0 w 5497277"/>
              <a:gd name="connsiteY2" fmla="*/ 4746602 h 47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277" h="4746602">
                <a:moveTo>
                  <a:pt x="0" y="0"/>
                </a:moveTo>
                <a:lnTo>
                  <a:pt x="5497277" y="0"/>
                </a:lnTo>
                <a:lnTo>
                  <a:pt x="0" y="4746602"/>
                </a:lnTo>
                <a:close/>
              </a:path>
            </a:pathLst>
          </a:cu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xmlns="" id="{22F3DFC8-F16E-4101-AF68-4DD88DE51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6594" b="-17080"/>
          <a:stretch/>
        </p:blipFill>
        <p:spPr>
          <a:xfrm>
            <a:off x="0" y="0"/>
            <a:ext cx="2866554" cy="2915574"/>
          </a:xfrm>
          <a:prstGeom prst="rect">
            <a:avLst/>
          </a:prstGeom>
        </p:spPr>
      </p:pic>
      <p:grpSp>
        <p:nvGrpSpPr>
          <p:cNvPr id="18" name="Group 29">
            <a:extLst>
              <a:ext uri="{FF2B5EF4-FFF2-40B4-BE49-F238E27FC236}">
                <a16:creationId xmlns:a16="http://schemas.microsoft.com/office/drawing/2014/main" xmlns="" id="{5EC307CB-E6D3-49AB-90BF-726C686C2DE3}"/>
              </a:ext>
            </a:extLst>
          </p:cNvPr>
          <p:cNvGrpSpPr/>
          <p:nvPr userDrawn="1"/>
        </p:nvGrpSpPr>
        <p:grpSpPr>
          <a:xfrm>
            <a:off x="8099983" y="1971816"/>
            <a:ext cx="4092017" cy="4886183"/>
            <a:chOff x="8099984" y="1971816"/>
            <a:chExt cx="4092017" cy="4886183"/>
          </a:xfrm>
        </p:grpSpPr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xmlns="" id="{EFCB6613-2E9D-47CC-9596-3DDB66C60C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60958" y="4327203"/>
              <a:ext cx="2931042" cy="2530796"/>
            </a:xfrm>
            <a:custGeom>
              <a:avLst/>
              <a:gdLst>
                <a:gd name="connsiteX0" fmla="*/ 2931042 w 2931042"/>
                <a:gd name="connsiteY0" fmla="*/ 0 h 2530796"/>
                <a:gd name="connsiteX1" fmla="*/ 2931042 w 2931042"/>
                <a:gd name="connsiteY1" fmla="*/ 2530796 h 2530796"/>
                <a:gd name="connsiteX2" fmla="*/ 0 w 2931042"/>
                <a:gd name="connsiteY2" fmla="*/ 2530796 h 253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042" h="2530796">
                  <a:moveTo>
                    <a:pt x="2931042" y="0"/>
                  </a:moveTo>
                  <a:lnTo>
                    <a:pt x="2931042" y="2530796"/>
                  </a:lnTo>
                  <a:lnTo>
                    <a:pt x="0" y="2530796"/>
                  </a:lnTo>
                  <a:close/>
                </a:path>
              </a:pathLst>
            </a:custGeom>
          </p:spPr>
        </p:pic>
        <p:pic>
          <p:nvPicPr>
            <p:cNvPr id="24" name="Picture 26">
              <a:extLst>
                <a:ext uri="{FF2B5EF4-FFF2-40B4-BE49-F238E27FC236}">
                  <a16:creationId xmlns:a16="http://schemas.microsoft.com/office/drawing/2014/main" xmlns="" id="{606D6CB4-3395-4B2F-8723-47CE4AB9D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2"/>
            <a:stretch/>
          </p:blipFill>
          <p:spPr>
            <a:xfrm>
              <a:off x="8099984" y="1971816"/>
              <a:ext cx="4092017" cy="4856608"/>
            </a:xfrm>
            <a:custGeom>
              <a:avLst/>
              <a:gdLst>
                <a:gd name="connsiteX0" fmla="*/ 4092017 w 4092017"/>
                <a:gd name="connsiteY0" fmla="*/ 0 h 4856608"/>
                <a:gd name="connsiteX1" fmla="*/ 4092017 w 4092017"/>
                <a:gd name="connsiteY1" fmla="*/ 2507269 h 4856608"/>
                <a:gd name="connsiteX2" fmla="*/ 1371130 w 4092017"/>
                <a:gd name="connsiteY2" fmla="*/ 4856608 h 4856608"/>
                <a:gd name="connsiteX3" fmla="*/ 0 w 4092017"/>
                <a:gd name="connsiteY3" fmla="*/ 4856608 h 4856608"/>
                <a:gd name="connsiteX4" fmla="*/ 0 w 4092017"/>
                <a:gd name="connsiteY4" fmla="*/ 3533236 h 485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2017" h="4856608">
                  <a:moveTo>
                    <a:pt x="4092017" y="0"/>
                  </a:moveTo>
                  <a:lnTo>
                    <a:pt x="4092017" y="2507269"/>
                  </a:lnTo>
                  <a:lnTo>
                    <a:pt x="1371130" y="4856608"/>
                  </a:lnTo>
                  <a:lnTo>
                    <a:pt x="0" y="4856608"/>
                  </a:lnTo>
                  <a:lnTo>
                    <a:pt x="0" y="3533236"/>
                  </a:lnTo>
                  <a:close/>
                </a:path>
              </a:pathLst>
            </a:custGeom>
          </p:spPr>
        </p:pic>
      </p:grpSp>
      <p:pic>
        <p:nvPicPr>
          <p:cNvPr id="25" name="Picture 20">
            <a:extLst>
              <a:ext uri="{FF2B5EF4-FFF2-40B4-BE49-F238E27FC236}">
                <a16:creationId xmlns:a16="http://schemas.microsoft.com/office/drawing/2014/main" xmlns="" id="{45125603-85E9-488B-8406-295852A513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6" name="Footer Placeholder 18">
            <a:extLst>
              <a:ext uri="{FF2B5EF4-FFF2-40B4-BE49-F238E27FC236}">
                <a16:creationId xmlns:a16="http://schemas.microsoft.com/office/drawing/2014/main" xmlns="" id="{AC7D31D9-680E-49FC-BD42-17EBDF248D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8" name="Slide Number Placeholder 21">
            <a:extLst>
              <a:ext uri="{FF2B5EF4-FFF2-40B4-BE49-F238E27FC236}">
                <a16:creationId xmlns:a16="http://schemas.microsoft.com/office/drawing/2014/main" xmlns="" id="{338B4357-F272-45DF-AF8E-73211985F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7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9">
            <a:extLst>
              <a:ext uri="{FF2B5EF4-FFF2-40B4-BE49-F238E27FC236}">
                <a16:creationId xmlns:a16="http://schemas.microsoft.com/office/drawing/2014/main" xmlns="" id="{70126F46-C2F0-4687-88CB-3CE7F9CD3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4" name="Freeform: Shape 33">
            <a:extLst>
              <a:ext uri="{FF2B5EF4-FFF2-40B4-BE49-F238E27FC236}">
                <a16:creationId xmlns:a16="http://schemas.microsoft.com/office/drawing/2014/main" xmlns="" id="{A44612DB-EF17-4977-A9AC-DE4011A3228D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21">
            <a:extLst>
              <a:ext uri="{FF2B5EF4-FFF2-40B4-BE49-F238E27FC236}">
                <a16:creationId xmlns:a16="http://schemas.microsoft.com/office/drawing/2014/main" xmlns="" id="{39B68EA7-AD06-4CDD-AD28-B2D5B20AF9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49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6"/>
            <a:ext cx="2974216" cy="175246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DA597739-34E8-47FA-9652-527496BED3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273" y="3713025"/>
            <a:ext cx="2979605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xmlns="" id="{C959E965-E2F9-487A-BA60-BA49ACFBE4E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A153C4D7-B87C-40D3-AF68-14A0D9BD016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6B1A236-88FB-2648-9585-D188434B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3" name="Freeform: Shape 33">
            <a:extLst>
              <a:ext uri="{FF2B5EF4-FFF2-40B4-BE49-F238E27FC236}">
                <a16:creationId xmlns:a16="http://schemas.microsoft.com/office/drawing/2014/main" xmlns="" id="{BA8AFC1C-7B4F-3C46-8D9C-3478FD18B6BF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CC5D449-2551-4B3F-82B1-9618C88AA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3713025"/>
            <a:ext cx="5170760" cy="137580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xmlns="" id="{DD404615-6CA6-4B7B-B721-D3E7DC4E42D8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xmlns="" id="{F398756B-560B-4E63-96C0-8E681E121024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8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ags" Target="../tags/tag29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F919DF-9102-4DE5-9DCC-4ADE11A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108823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6C962-BB04-4CEB-8F0B-178FF288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4" y="1860129"/>
            <a:ext cx="7681916" cy="3501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D14D8-D624-43C2-9F2B-DE7D582D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450" y="5552596"/>
            <a:ext cx="310991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99159-0DED-4954-A8C9-E09601383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670" y="6108528"/>
            <a:ext cx="721995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F6DD8-524F-4E4C-9DE5-1A9AFD0BE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860" y="6109073"/>
            <a:ext cx="35481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accent1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30"/>
    </p:custDataLst>
    <p:extLst>
      <p:ext uri="{BB962C8B-B14F-4D97-AF65-F5344CB8AC3E}">
        <p14:creationId xmlns:p14="http://schemas.microsoft.com/office/powerpoint/2010/main" val="321837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6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713" r:id="rId27"/>
    <p:sldLayoutId id="214748371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6670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F919DF-9102-4DE5-9DCC-4ADE11A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108823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6C962-BB04-4CEB-8F0B-178FF288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4" y="1860129"/>
            <a:ext cx="7681916" cy="3501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D14D8-D624-43C2-9F2B-DE7D582D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450" y="5552596"/>
            <a:ext cx="310991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99159-0DED-4954-A8C9-E09601383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670" y="6108528"/>
            <a:ext cx="721995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F6DD8-524F-4E4C-9DE5-1A9AFD0BE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860" y="6109073"/>
            <a:ext cx="35481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accent1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281946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6670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9.png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jpeg"/><Relationship Id="rId18" Type="http://schemas.openxmlformats.org/officeDocument/2006/relationships/image" Target="../media/image68.png"/><Relationship Id="rId26" Type="http://schemas.microsoft.com/office/2007/relationships/hdphoto" Target="../media/hdphoto1.wdp"/><Relationship Id="rId39" Type="http://schemas.openxmlformats.org/officeDocument/2006/relationships/image" Target="../media/image87.png"/><Relationship Id="rId21" Type="http://schemas.openxmlformats.org/officeDocument/2006/relationships/image" Target="../media/image71.jpeg"/><Relationship Id="rId34" Type="http://schemas.openxmlformats.org/officeDocument/2006/relationships/image" Target="../media/image82.jpeg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11" Type="http://schemas.openxmlformats.org/officeDocument/2006/relationships/image" Target="../media/image61.jpeg"/><Relationship Id="rId24" Type="http://schemas.openxmlformats.org/officeDocument/2006/relationships/image" Target="../media/image74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5" Type="http://schemas.openxmlformats.org/officeDocument/2006/relationships/image" Target="../media/image43.jpeg"/><Relationship Id="rId15" Type="http://schemas.openxmlformats.org/officeDocument/2006/relationships/image" Target="../media/image65.jpe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36" Type="http://schemas.openxmlformats.org/officeDocument/2006/relationships/image" Target="../media/image84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79.png"/><Relationship Id="rId4" Type="http://schemas.openxmlformats.org/officeDocument/2006/relationships/image" Target="../media/image55.jpe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hyperlink" Target="https://www.google.com/url?sa=i&amp;rct=j&amp;q=&amp;esrc=s&amp;source=images&amp;cd=&amp;cad=rja&amp;uact=8&amp;ved=2ahUKEwiJqqSNj5PaAhWHPN8KHdzZCTAQjRx6BAgAEAU&amp;url=https://www.wthr.com/article/volkswagen-announces-layoffs-as-part-of-larger-restructuring&amp;psig=AOvVaw1ryLeS_i5xJ4DIOG0jvVdU&amp;ust=1522467366970767" TargetMode="External"/><Relationship Id="rId35" Type="http://schemas.openxmlformats.org/officeDocument/2006/relationships/image" Target="../media/image83.jpeg"/><Relationship Id="rId8" Type="http://schemas.openxmlformats.org/officeDocument/2006/relationships/image" Target="../media/image58.png"/><Relationship Id="rId3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1126144-0158-40FF-A59A-CB190E4C61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5094FDBD-D78A-4062-8D31-5D8ABA85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00" y="2120568"/>
            <a:ext cx="4803140" cy="1020285"/>
          </a:xfrm>
        </p:spPr>
        <p:txBody>
          <a:bodyPr/>
          <a:lstStyle/>
          <a:p>
            <a:r>
              <a:rPr lang="en-US" dirty="0" err="1" smtClean="0"/>
              <a:t>DMExpress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3AA2464-EF1F-40D2-857B-9D2FE357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D4E43A-A861-40F8-907C-F9F49F9D8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한국비지네스써비스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Syncsort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팀</a:t>
            </a:r>
            <a:endParaRPr 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4746B52-BC0D-46A7-8FA7-231B4D1E8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July </a:t>
            </a:r>
            <a:r>
              <a:rPr lang="en-US" dirty="0"/>
              <a:t>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D298F845-FD2A-4B0F-A46B-E405C6A480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162594" y="3657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166" b="27166"/>
          <a:stretch/>
        </p:blipFill>
        <p:spPr>
          <a:xfrm>
            <a:off x="0" y="1254124"/>
            <a:ext cx="12191999" cy="4673147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0" y="1254125"/>
            <a:ext cx="4203464" cy="4673146"/>
          </a:xfrm>
          <a:prstGeom prst="homePlate">
            <a:avLst>
              <a:gd name="adj" fmla="val 8534"/>
            </a:avLst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180C5DE0-4A41-4FFF-9D91-997E63FD38CA}"/>
              </a:ext>
            </a:extLst>
          </p:cNvPr>
          <p:cNvSpPr/>
          <p:nvPr/>
        </p:nvSpPr>
        <p:spPr>
          <a:xfrm>
            <a:off x="-1" y="1252251"/>
            <a:ext cx="12192000" cy="4675020"/>
          </a:xfrm>
          <a:custGeom>
            <a:avLst/>
            <a:gdLst>
              <a:gd name="connsiteX0" fmla="*/ 0 w 12192000"/>
              <a:gd name="connsiteY0" fmla="*/ 0 h 4675020"/>
              <a:gd name="connsiteX1" fmla="*/ 12192000 w 12192000"/>
              <a:gd name="connsiteY1" fmla="*/ 0 h 4675020"/>
              <a:gd name="connsiteX2" fmla="*/ 12192000 w 12192000"/>
              <a:gd name="connsiteY2" fmla="*/ 4675020 h 4675020"/>
              <a:gd name="connsiteX3" fmla="*/ 5785655 w 12192000"/>
              <a:gd name="connsiteY3" fmla="*/ 4675020 h 4675020"/>
              <a:gd name="connsiteX4" fmla="*/ 6095999 w 12192000"/>
              <a:gd name="connsiteY4" fmla="*/ 2338447 h 4675020"/>
              <a:gd name="connsiteX5" fmla="*/ 5785655 w 12192000"/>
              <a:gd name="connsiteY5" fmla="*/ 1874 h 4675020"/>
              <a:gd name="connsiteX6" fmla="*/ 0 w 12192000"/>
              <a:gd name="connsiteY6" fmla="*/ 1874 h 46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75020">
                <a:moveTo>
                  <a:pt x="0" y="0"/>
                </a:moveTo>
                <a:lnTo>
                  <a:pt x="12192000" y="0"/>
                </a:lnTo>
                <a:lnTo>
                  <a:pt x="12192000" y="4675020"/>
                </a:lnTo>
                <a:lnTo>
                  <a:pt x="5785655" y="4675020"/>
                </a:lnTo>
                <a:lnTo>
                  <a:pt x="6095999" y="2338447"/>
                </a:lnTo>
                <a:lnTo>
                  <a:pt x="5785655" y="1874"/>
                </a:lnTo>
                <a:lnTo>
                  <a:pt x="0" y="1874"/>
                </a:lnTo>
                <a:close/>
              </a:path>
            </a:pathLst>
          </a:custGeom>
          <a:solidFill>
            <a:srgbClr val="51C92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xmlns="" id="{64DB3222-1B7D-44D5-878F-9474F1C19B97}"/>
              </a:ext>
            </a:extLst>
          </p:cNvPr>
          <p:cNvSpPr/>
          <p:nvPr/>
        </p:nvSpPr>
        <p:spPr>
          <a:xfrm>
            <a:off x="3835563" y="1254124"/>
            <a:ext cx="4520874" cy="4673146"/>
          </a:xfrm>
          <a:prstGeom prst="chevron">
            <a:avLst>
              <a:gd name="adj" fmla="val 8191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DFBB51-245D-4349-97AE-2523B718A5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901" y="374854"/>
            <a:ext cx="11722098" cy="664868"/>
          </a:xfrm>
        </p:spPr>
        <p:txBody>
          <a:bodyPr/>
          <a:lstStyle/>
          <a:p>
            <a:r>
              <a:rPr lang="ko-KR" altLang="en-US" sz="40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  <a:endParaRPr lang="en-US" sz="4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A952019E-41B8-4766-A016-253E87504C3A}"/>
              </a:ext>
            </a:extLst>
          </p:cNvPr>
          <p:cNvSpPr txBox="1">
            <a:spLocks/>
          </p:cNvSpPr>
          <p:nvPr/>
        </p:nvSpPr>
        <p:spPr>
          <a:xfrm>
            <a:off x="4566872" y="4203443"/>
            <a:ext cx="3058256" cy="134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ETL World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세계 신기록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Sort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엔진을 탑재한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ETL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솔루션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Sort, Join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 특허 기술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00B25DF3-1176-4E23-95DA-F1A20529F540}"/>
              </a:ext>
            </a:extLst>
          </p:cNvPr>
          <p:cNvSpPr txBox="1">
            <a:spLocks/>
          </p:cNvSpPr>
          <p:nvPr/>
        </p:nvSpPr>
        <p:spPr>
          <a:xfrm>
            <a:off x="520977" y="4203443"/>
            <a:ext cx="3286869" cy="11746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쉽게 배우고 적용 가능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 Coding, No Tuning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Design Once, Deploy Anywhere</a:t>
            </a:r>
            <a:endParaRPr lang="en-US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A4DA970-BDF4-4974-8BB6-B564A372B122}"/>
              </a:ext>
            </a:extLst>
          </p:cNvPr>
          <p:cNvSpPr txBox="1"/>
          <p:nvPr/>
        </p:nvSpPr>
        <p:spPr>
          <a:xfrm>
            <a:off x="658284" y="1842467"/>
            <a:ext cx="278097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Easy of Use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94C1293-5804-4511-BBB0-2A0CA71203DA}"/>
              </a:ext>
            </a:extLst>
          </p:cNvPr>
          <p:cNvSpPr txBox="1"/>
          <p:nvPr/>
        </p:nvSpPr>
        <p:spPr>
          <a:xfrm>
            <a:off x="4705512" y="1842467"/>
            <a:ext cx="291961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High Performance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95C088E1-DEF7-439C-80D1-7F9E183E02DA}"/>
              </a:ext>
            </a:extLst>
          </p:cNvPr>
          <p:cNvSpPr txBox="1">
            <a:spLocks/>
          </p:cNvSpPr>
          <p:nvPr/>
        </p:nvSpPr>
        <p:spPr>
          <a:xfrm>
            <a:off x="8719845" y="4203443"/>
            <a:ext cx="3131260" cy="134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이상 성능 관련 솔루션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국 이상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고객 사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7,000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이상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Fortune 100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84%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</a:t>
            </a:r>
            <a:endParaRPr lang="en-US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Picture Placeholder 26">
            <a:extLst>
              <a:ext uri="{FF2B5EF4-FFF2-40B4-BE49-F238E27FC236}">
                <a16:creationId xmlns:a16="http://schemas.microsoft.com/office/drawing/2014/main" xmlns="" id="{7FB790F8-42EC-4B30-8BB0-46981A265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20" y="2204568"/>
            <a:ext cx="1959824" cy="19598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3F4C29C-8C4A-4A1A-A1E7-9AD00947009F}"/>
              </a:ext>
            </a:extLst>
          </p:cNvPr>
          <p:cNvSpPr txBox="1"/>
          <p:nvPr/>
        </p:nvSpPr>
        <p:spPr>
          <a:xfrm>
            <a:off x="8779844" y="1842467"/>
            <a:ext cx="278097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Reliability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18" name="Picture Placeholder 26">
            <a:extLst>
              <a:ext uri="{FF2B5EF4-FFF2-40B4-BE49-F238E27FC236}">
                <a16:creationId xmlns:a16="http://schemas.microsoft.com/office/drawing/2014/main" xmlns="" id="{82B0E95D-A433-473D-9F73-E6A41FD57B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1" b="6441"/>
          <a:stretch>
            <a:fillRect/>
          </a:stretch>
        </p:blipFill>
        <p:spPr>
          <a:xfrm>
            <a:off x="5080432" y="2293651"/>
            <a:ext cx="2044673" cy="1781658"/>
          </a:xfrm>
          <a:prstGeom prst="rect">
            <a:avLst/>
          </a:prstGeom>
        </p:spPr>
      </p:pic>
      <p:pic>
        <p:nvPicPr>
          <p:cNvPr id="20" name="Picture Placeholder 30">
            <a:extLst>
              <a:ext uri="{FF2B5EF4-FFF2-40B4-BE49-F238E27FC236}">
                <a16:creationId xmlns:a16="http://schemas.microsoft.com/office/drawing/2014/main" xmlns="" id="{AE55E168-CE41-468A-96AC-CF1F1E6191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594" b="6594"/>
          <a:stretch>
            <a:fillRect/>
          </a:stretch>
        </p:blipFill>
        <p:spPr>
          <a:xfrm>
            <a:off x="1021692" y="2313154"/>
            <a:ext cx="205416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11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적용사례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데이터 처리 방식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Line 48"/>
          <p:cNvSpPr>
            <a:spLocks noChangeShapeType="1"/>
          </p:cNvSpPr>
          <p:nvPr/>
        </p:nvSpPr>
        <p:spPr bwMode="auto">
          <a:xfrm>
            <a:off x="1621186" y="1425948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1861" y="1827585"/>
            <a:ext cx="3522663" cy="898525"/>
            <a:chOff x="921135" y="1734168"/>
            <a:chExt cx="3522663" cy="898525"/>
          </a:xfrm>
        </p:grpSpPr>
        <p:grpSp>
          <p:nvGrpSpPr>
            <p:cNvPr id="6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15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7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9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10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11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12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13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1940274" y="3411910"/>
            <a:ext cx="3522662" cy="906463"/>
            <a:chOff x="919548" y="3318493"/>
            <a:chExt cx="3522662" cy="906463"/>
          </a:xfrm>
        </p:grpSpPr>
        <p:grpSp>
          <p:nvGrpSpPr>
            <p:cNvPr id="18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2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0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1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3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27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24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25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965674" y="4983535"/>
            <a:ext cx="3506787" cy="820738"/>
            <a:chOff x="944948" y="4890118"/>
            <a:chExt cx="3506787" cy="820738"/>
          </a:xfrm>
        </p:grpSpPr>
        <p:grpSp>
          <p:nvGrpSpPr>
            <p:cNvPr id="32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40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4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5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6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7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42" name="Line 48"/>
          <p:cNvSpPr>
            <a:spLocks noChangeShapeType="1"/>
          </p:cNvSpPr>
          <p:nvPr/>
        </p:nvSpPr>
        <p:spPr bwMode="auto">
          <a:xfrm>
            <a:off x="1625200" y="299757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629962" y="4631110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>
            <a:off x="1635474" y="6117010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5400000">
            <a:off x="5824093" y="2888829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5400000">
            <a:off x="5834412" y="4523160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>
            <a:off x="5833618" y="6000329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236798" y="1535485"/>
            <a:ext cx="4000500" cy="2214563"/>
            <a:chOff x="5216072" y="1442068"/>
            <a:chExt cx="4000500" cy="2214563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5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5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6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5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6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53" name="오른쪽 화살표 5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오른쪽 화살표 5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5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6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57" name="오른쪽 화살표 5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8" name="오른쪽 화살표 5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5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6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8" name="그룹 67"/>
          <p:cNvGrpSpPr/>
          <p:nvPr/>
        </p:nvGrpSpPr>
        <p:grpSpPr>
          <a:xfrm>
            <a:off x="6236798" y="3835773"/>
            <a:ext cx="4000500" cy="2214562"/>
            <a:chOff x="5216072" y="3742356"/>
            <a:chExt cx="4000500" cy="2214562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0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71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86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72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84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5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73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8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74" name="오른쪽 화살표 73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6" name="오른쪽 화살표 75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77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오른쪽 화살표 77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79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8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70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DMX GUI 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간단한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화면 구성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81" y="1172742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DMExpress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Script 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95" y="1176648"/>
            <a:ext cx="8736325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DMExpress</a:t>
            </a:r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기능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88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260731"/>
              </p:ext>
            </p:extLst>
          </p:nvPr>
        </p:nvGraphicFramePr>
        <p:xfrm>
          <a:off x="421773" y="1108904"/>
          <a:ext cx="5694715" cy="4933071"/>
        </p:xfrm>
        <a:graphic>
          <a:graphicData uri="http://schemas.openxmlformats.org/drawingml/2006/table">
            <a:tbl>
              <a:tblPr/>
              <a:tblGrid>
                <a:gridCol w="1142331"/>
                <a:gridCol w="4552384"/>
              </a:tblGrid>
              <a:tr h="4368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4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4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4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1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1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9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86278"/>
              </p:ext>
            </p:extLst>
          </p:nvPr>
        </p:nvGraphicFramePr>
        <p:xfrm>
          <a:off x="6212740" y="1110903"/>
          <a:ext cx="5710555" cy="4904886"/>
        </p:xfrm>
        <a:graphic>
          <a:graphicData uri="http://schemas.openxmlformats.org/drawingml/2006/table">
            <a:tbl>
              <a:tblPr/>
              <a:tblGrid>
                <a:gridCol w="1258869"/>
                <a:gridCol w="4451686"/>
              </a:tblGrid>
              <a:tr h="441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</a:t>
                      </a: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</a:tr>
              <a:tr h="7128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4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54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428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6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6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9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COPY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37623" y="374854"/>
            <a:ext cx="3009524" cy="542857"/>
            <a:chOff x="5642559" y="1479630"/>
            <a:chExt cx="3009524" cy="5428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559" y="1479630"/>
              <a:ext cx="3009524" cy="54285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73265" y="1479630"/>
              <a:ext cx="617220" cy="5428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74" y="4979790"/>
            <a:ext cx="6828571" cy="10380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59" y="1483203"/>
            <a:ext cx="5438095" cy="3066667"/>
          </a:xfrm>
          <a:prstGeom prst="rect">
            <a:avLst/>
          </a:prstGeom>
        </p:spPr>
      </p:pic>
      <p:sp>
        <p:nvSpPr>
          <p:cNvPr id="16" name="굽은 화살표 15"/>
          <p:cNvSpPr/>
          <p:nvPr/>
        </p:nvSpPr>
        <p:spPr>
          <a:xfrm flipV="1">
            <a:off x="3350556" y="4874893"/>
            <a:ext cx="1531620" cy="952380"/>
          </a:xfrm>
          <a:prstGeom prst="bentArrow">
            <a:avLst>
              <a:gd name="adj1" fmla="val 25465"/>
              <a:gd name="adj2" fmla="val 25000"/>
              <a:gd name="adj3" fmla="val 25000"/>
              <a:gd name="adj4" fmla="val 43750"/>
            </a:avLst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9334" y="1892534"/>
            <a:ext cx="4972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lnSpc>
                <a:spcPct val="150000"/>
              </a:lnSpc>
              <a:buFontTx/>
              <a:buAutoNum type="arabicPeriod"/>
            </a:pPr>
            <a:r>
              <a:rPr lang="en-US" altLang="ko-KR" dirty="0" err="1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Emp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파일 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Read</a:t>
            </a:r>
          </a:p>
          <a:p>
            <a:pPr marL="342900" indent="-342900" latinLnBrk="1">
              <a:lnSpc>
                <a:spcPct val="150000"/>
              </a:lnSpc>
              <a:buFontTx/>
              <a:buAutoNum type="arabicPeriod"/>
            </a:pP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Filter 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적용 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(job = ‘SALESMAN’)</a:t>
            </a:r>
          </a:p>
          <a:p>
            <a:pPr marL="342900" indent="-342900" latinLnBrk="1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상수 </a:t>
            </a:r>
            <a:r>
              <a:rPr lang="ko-KR" altLang="en-US" dirty="0" err="1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컬럼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추가</a:t>
            </a:r>
            <a:endParaRPr lang="en-US" altLang="ko-KR" dirty="0" smtClean="0">
              <a:solidFill>
                <a:prstClr val="black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 latinLnBrk="1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 변환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(SALESMAN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을 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SALES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로 변경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 marL="342900" indent="-342900" latinLnBrk="1">
              <a:lnSpc>
                <a:spcPct val="150000"/>
              </a:lnSpc>
              <a:buFontTx/>
              <a:buAutoNum type="arabicPeriod"/>
            </a:pPr>
            <a:r>
              <a:rPr lang="en-US" altLang="ko-KR" dirty="0" err="1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WorkSpace</a:t>
            </a:r>
            <a:r>
              <a:rPr lang="en-US" altLang="ko-KR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필요 없음</a:t>
            </a:r>
            <a:endParaRPr lang="en-US" altLang="ko-KR" dirty="0" smtClean="0">
              <a:solidFill>
                <a:prstClr val="black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latinLnBrk="1">
              <a:lnSpc>
                <a:spcPct val="150000"/>
              </a:lnSpc>
            </a:pPr>
            <a:endParaRPr lang="ko-KR" altLang="en-US" dirty="0">
              <a:solidFill>
                <a:prstClr val="black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7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SORT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55" y="401107"/>
            <a:ext cx="3019048" cy="5142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91853" y="383966"/>
            <a:ext cx="617220" cy="54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99334" y="1677708"/>
            <a:ext cx="49720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Emp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mtClean="0">
                <a:latin typeface="고도 B" panose="02000503000000020004" pitchFamily="2" charset="-127"/>
                <a:ea typeface="고도 B" panose="02000503000000020004" pitchFamily="2" charset="-127"/>
              </a:rPr>
              <a:t>파일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Read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SORT Key </a:t>
            </a:r>
            <a:r>
              <a:rPr lang="ko-KR" altLang="en-US" smtClean="0">
                <a:latin typeface="고도 B" panose="02000503000000020004" pitchFamily="2" charset="-127"/>
                <a:ea typeface="고도 B" panose="02000503000000020004" pitchFamily="2" charset="-127"/>
              </a:rPr>
              <a:t>적용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(ENAME)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WORKSPACE </a:t>
            </a:r>
            <a:r>
              <a:rPr lang="ko-KR" altLang="en-US" smtClean="0">
                <a:latin typeface="고도 B" panose="02000503000000020004" pitchFamily="2" charset="-127"/>
                <a:ea typeface="고도 B" panose="02000503000000020004" pitchFamily="2" charset="-127"/>
              </a:rPr>
              <a:t>필요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4" y="3516746"/>
            <a:ext cx="5438095" cy="2695453"/>
          </a:xfrm>
          <a:prstGeom prst="rect">
            <a:avLst/>
          </a:prstGeom>
        </p:spPr>
      </p:pic>
      <p:sp>
        <p:nvSpPr>
          <p:cNvPr id="19" name="굽은 화살표 18"/>
          <p:cNvSpPr/>
          <p:nvPr/>
        </p:nvSpPr>
        <p:spPr>
          <a:xfrm flipV="1">
            <a:off x="4308396" y="4794883"/>
            <a:ext cx="1531620" cy="952380"/>
          </a:xfrm>
          <a:prstGeom prst="bentArrow">
            <a:avLst>
              <a:gd name="adj1" fmla="val 25465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59" y="1483203"/>
            <a:ext cx="5438095" cy="306666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17970" y="3516746"/>
            <a:ext cx="514350" cy="2695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6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MERGE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51" y="459753"/>
            <a:ext cx="3000000" cy="4952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58854" y="437079"/>
            <a:ext cx="617220" cy="54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383260" y="3392368"/>
            <a:ext cx="1257300" cy="89562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423" y="1041359"/>
            <a:ext cx="4214787" cy="56192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6567" y="1411719"/>
            <a:ext cx="322553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사전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Sort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가 되어 있는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/>
            </a:r>
            <a:b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</a:b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2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개의 파일을 고속으로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/>
            </a:r>
            <a:b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</a:b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병합하고자 할 때 쓰임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Workspace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필요 없음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16" y="1180237"/>
            <a:ext cx="3777583" cy="22229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15" y="3850982"/>
            <a:ext cx="3777583" cy="222293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647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AGGREGATE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73" y="384647"/>
            <a:ext cx="3047619" cy="4952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91156" y="373217"/>
            <a:ext cx="617220" cy="54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9" y="1334613"/>
            <a:ext cx="5094921" cy="28731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197" y="3659584"/>
            <a:ext cx="3323154" cy="22154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41197" y="1693674"/>
            <a:ext cx="32255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JOB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별로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SAL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합계 추출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필요 </a:t>
            </a:r>
            <a:r>
              <a:rPr lang="ko-KR" altLang="en-US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컬럼만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추출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WORKSPACE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지정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0" name="굽은 화살표 19"/>
          <p:cNvSpPr/>
          <p:nvPr/>
        </p:nvSpPr>
        <p:spPr>
          <a:xfrm flipV="1">
            <a:off x="5166360" y="4486273"/>
            <a:ext cx="1531620" cy="952380"/>
          </a:xfrm>
          <a:prstGeom prst="bentArrow">
            <a:avLst>
              <a:gd name="adj1" fmla="val 25465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0"/>
          </p:nvPr>
        </p:nvSpPr>
        <p:spPr>
          <a:xfrm>
            <a:off x="471485" y="1816764"/>
            <a:ext cx="5169176" cy="282742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Overview,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장점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기능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적용사례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Demo 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유용한 기능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)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Q&amp;A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DMX (Connect ETL)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JOIN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51" y="459753"/>
            <a:ext cx="3000000" cy="4952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69304" y="437079"/>
            <a:ext cx="617220" cy="54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4732" y="1191759"/>
            <a:ext cx="346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Left Side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: emp.txt  (Sam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파일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2412" y="4406037"/>
            <a:ext cx="318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Right Side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: </a:t>
            </a:r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dept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(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테이블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823717" y="3912699"/>
            <a:ext cx="5263550" cy="2349222"/>
            <a:chOff x="3377298" y="4297680"/>
            <a:chExt cx="5294352" cy="233743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298" y="4297680"/>
              <a:ext cx="3920147" cy="232600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4585" y="4309110"/>
              <a:ext cx="1397065" cy="232600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31459" y="1628275"/>
            <a:ext cx="5555605" cy="2071201"/>
            <a:chOff x="311468" y="1455182"/>
            <a:chExt cx="6131661" cy="229385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468" y="1455182"/>
              <a:ext cx="6131661" cy="2293858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5989320" y="1455183"/>
              <a:ext cx="453809" cy="2293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659807" y="4842773"/>
            <a:ext cx="3089377" cy="1419148"/>
            <a:chOff x="7683818" y="1558052"/>
            <a:chExt cx="3089377" cy="141914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3818" y="1558052"/>
              <a:ext cx="3089377" cy="1419148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977811" y="1558052"/>
              <a:ext cx="720419" cy="14191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76657" y="1358437"/>
            <a:ext cx="5190553" cy="2341038"/>
            <a:chOff x="6959537" y="1159866"/>
            <a:chExt cx="5232463" cy="2341038"/>
          </a:xfrm>
        </p:grpSpPr>
        <p:sp>
          <p:nvSpPr>
            <p:cNvPr id="30" name="TextBox 29"/>
            <p:cNvSpPr txBox="1"/>
            <p:nvPr/>
          </p:nvSpPr>
          <p:spPr>
            <a:xfrm>
              <a:off x="8431201" y="1159866"/>
              <a:ext cx="3760799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좌 우측 </a:t>
              </a:r>
              <a:r>
                <a:rPr lang="en-US" altLang="ko-KR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DEPTNO </a:t>
              </a:r>
              <a:r>
                <a:rPr lang="ko-KR" altLang="en-US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를 키로 설정</a:t>
              </a:r>
              <a:endPara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Inner/Outer Join </a:t>
              </a:r>
              <a:r>
                <a:rPr lang="ko-KR" altLang="en-US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가능</a:t>
              </a:r>
              <a:endPara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Workspace </a:t>
              </a:r>
              <a:r>
                <a:rPr lang="ko-KR" altLang="en-US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지정</a:t>
              </a:r>
              <a:endParaRPr lang="ko-KR" altLang="en-US" dirty="0"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959537" y="1207969"/>
              <a:ext cx="2510791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 smtClean="0"/>
                <a:t>select </a:t>
              </a:r>
            </a:p>
            <a:p>
              <a:r>
                <a:rPr lang="ko-KR" altLang="en-US" sz="1100" dirty="0" smtClean="0"/>
                <a:t> a.EMPNO,</a:t>
              </a:r>
            </a:p>
            <a:p>
              <a:r>
                <a:rPr lang="ko-KR" altLang="en-US" sz="1100" dirty="0" smtClean="0"/>
                <a:t> a.ENAME,</a:t>
              </a:r>
            </a:p>
            <a:p>
              <a:r>
                <a:rPr lang="ko-KR" altLang="en-US" sz="1100" dirty="0" smtClean="0"/>
                <a:t> a.JOB,</a:t>
              </a:r>
            </a:p>
            <a:p>
              <a:r>
                <a:rPr lang="ko-KR" altLang="en-US" sz="1100" dirty="0" smtClean="0"/>
                <a:t> a.MGR,</a:t>
              </a:r>
            </a:p>
            <a:p>
              <a:r>
                <a:rPr lang="ko-KR" altLang="en-US" sz="1100" dirty="0" smtClean="0"/>
                <a:t> a.HIREDATE,</a:t>
              </a:r>
            </a:p>
            <a:p>
              <a:r>
                <a:rPr lang="ko-KR" altLang="en-US" sz="1100" dirty="0" smtClean="0"/>
                <a:t> a.SAL,</a:t>
              </a:r>
            </a:p>
            <a:p>
              <a:r>
                <a:rPr lang="ko-KR" altLang="en-US" sz="1100" dirty="0" smtClean="0"/>
                <a:t> a.COMM,</a:t>
              </a:r>
            </a:p>
            <a:p>
              <a:r>
                <a:rPr lang="ko-KR" altLang="en-US" sz="1100" dirty="0" smtClean="0"/>
                <a:t> a.DEPTNO,</a:t>
              </a:r>
            </a:p>
            <a:p>
              <a:r>
                <a:rPr lang="ko-KR" altLang="en-US" sz="1100" dirty="0" smtClean="0"/>
                <a:t> b.DNAME,</a:t>
              </a:r>
            </a:p>
            <a:p>
              <a:r>
                <a:rPr lang="ko-KR" altLang="en-US" sz="1100" dirty="0" smtClean="0"/>
                <a:t> b.LOC</a:t>
              </a:r>
            </a:p>
            <a:p>
              <a:r>
                <a:rPr lang="ko-KR" altLang="en-US" sz="1100" dirty="0" smtClean="0"/>
                <a:t>from scott.emp a, scott.dept b</a:t>
              </a:r>
            </a:p>
            <a:p>
              <a:r>
                <a:rPr lang="ko-KR" altLang="en-US" sz="1100" dirty="0" smtClean="0"/>
                <a:t>where a.DEPTNO = b.DEPTNO</a:t>
              </a:r>
              <a:endParaRPr lang="ko-KR" altLang="en-US" sz="1100" dirty="0"/>
            </a:p>
          </p:txBody>
        </p:sp>
      </p:grpSp>
      <p:sp>
        <p:nvSpPr>
          <p:cNvPr id="32" name="왼쪽 중괄호 31"/>
          <p:cNvSpPr/>
          <p:nvPr/>
        </p:nvSpPr>
        <p:spPr>
          <a:xfrm rot="10800000">
            <a:off x="5948278" y="2251494"/>
            <a:ext cx="555905" cy="3692105"/>
          </a:xfrm>
          <a:prstGeom prst="leftBrace">
            <a:avLst>
              <a:gd name="adj1" fmla="val 8333"/>
              <a:gd name="adj2" fmla="val 3874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4299" y="350823"/>
            <a:ext cx="10883898" cy="664868"/>
          </a:xfrm>
        </p:spPr>
        <p:txBody>
          <a:bodyPr/>
          <a:lstStyle/>
          <a:p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Unload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54975" y="374854"/>
            <a:ext cx="3009524" cy="542857"/>
            <a:chOff x="5642559" y="1479630"/>
            <a:chExt cx="3009524" cy="5428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559" y="1479630"/>
              <a:ext cx="3009524" cy="54285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73265" y="1479630"/>
              <a:ext cx="617220" cy="5428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9" y="1223440"/>
            <a:ext cx="5447619" cy="30380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334" y="4261535"/>
            <a:ext cx="5770339" cy="2152494"/>
          </a:xfrm>
          <a:prstGeom prst="rect">
            <a:avLst/>
          </a:prstGeom>
        </p:spPr>
      </p:pic>
      <p:sp>
        <p:nvSpPr>
          <p:cNvPr id="13" name="굽은 화살표 12"/>
          <p:cNvSpPr/>
          <p:nvPr/>
        </p:nvSpPr>
        <p:spPr>
          <a:xfrm flipV="1">
            <a:off x="4364628" y="4580265"/>
            <a:ext cx="1531620" cy="952380"/>
          </a:xfrm>
          <a:prstGeom prst="bentArrow">
            <a:avLst>
              <a:gd name="adj1" fmla="val 25465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7829" y="1260714"/>
            <a:ext cx="5244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Table Read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Sam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파일 저장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필드 </a:t>
            </a:r>
            <a:r>
              <a:rPr lang="ko-KR" altLang="en-US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구분자는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Delimited, Fixed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두 가지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/>
            </a:r>
            <a:b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</a:b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형태 모두 지원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경우에 따라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Partition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으로 파일을 분리하여 저장 가능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1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4299" y="350823"/>
            <a:ext cx="10883898" cy="664868"/>
          </a:xfrm>
        </p:spPr>
        <p:txBody>
          <a:bodyPr/>
          <a:lstStyle/>
          <a:p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L</a:t>
            </a:r>
            <a:r>
              <a:rPr lang="en-US" altLang="ko-KR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oad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54975" y="374854"/>
            <a:ext cx="3009524" cy="542857"/>
            <a:chOff x="5642559" y="1479630"/>
            <a:chExt cx="3009524" cy="5428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559" y="1479630"/>
              <a:ext cx="3009524" cy="54285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73265" y="1479630"/>
              <a:ext cx="617220" cy="5428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5" y="1206708"/>
            <a:ext cx="5770339" cy="21524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39" y="3070978"/>
            <a:ext cx="5447619" cy="3038095"/>
          </a:xfrm>
          <a:prstGeom prst="rect">
            <a:avLst/>
          </a:prstGeom>
        </p:spPr>
      </p:pic>
      <p:sp>
        <p:nvSpPr>
          <p:cNvPr id="16" name="굽은 화살표 15"/>
          <p:cNvSpPr/>
          <p:nvPr/>
        </p:nvSpPr>
        <p:spPr>
          <a:xfrm rot="5400000">
            <a:off x="6833849" y="1461259"/>
            <a:ext cx="1531620" cy="1223383"/>
          </a:xfrm>
          <a:prstGeom prst="bentArrow">
            <a:avLst>
              <a:gd name="adj1" fmla="val 25465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7219" y="3666695"/>
            <a:ext cx="578310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파일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Read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Direct Path Load/Conventional Path Load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지원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Insert Only, Truncate Insert, Update Only,</a:t>
            </a:r>
            <a:b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</a:br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Update+Insert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지원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Conventional Path Load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시 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Parallel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지정 가능</a:t>
            </a:r>
            <a:endParaRPr lang="en-US" altLang="ko-KR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pic>
        <p:nvPicPr>
          <p:cNvPr id="21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529" y="1762914"/>
            <a:ext cx="8495771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75112" y="5212550"/>
            <a:ext cx="8435578" cy="9286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GUI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직사각형 5"/>
          <p:cNvSpPr>
            <a:spLocks noChangeArrowheads="1"/>
          </p:cNvSpPr>
          <p:nvPr/>
        </p:nvSpPr>
        <p:spPr bwMode="auto">
          <a:xfrm>
            <a:off x="1637529" y="1198881"/>
            <a:ext cx="3304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Data Integration Acceleration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73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pic>
        <p:nvPicPr>
          <p:cNvPr id="21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529" y="1762914"/>
            <a:ext cx="8495771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75112" y="5212550"/>
            <a:ext cx="8435578" cy="9286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GUI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직사각형 5"/>
          <p:cNvSpPr>
            <a:spLocks noChangeArrowheads="1"/>
          </p:cNvSpPr>
          <p:nvPr/>
        </p:nvSpPr>
        <p:spPr bwMode="auto">
          <a:xfrm>
            <a:off x="1637529" y="1198881"/>
            <a:ext cx="3304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Data Integration Acceleration</a:t>
            </a:r>
            <a:endParaRPr lang="ko-KR" altLang="en-US" sz="20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048136" y="3532789"/>
            <a:ext cx="7970761" cy="2351314"/>
            <a:chOff x="512839" y="2653696"/>
            <a:chExt cx="7970761" cy="2351314"/>
          </a:xfrm>
        </p:grpSpPr>
        <p:sp>
          <p:nvSpPr>
            <p:cNvPr id="26" name="Rounded Rectangle 22"/>
            <p:cNvSpPr/>
            <p:nvPr/>
          </p:nvSpPr>
          <p:spPr bwMode="auto">
            <a:xfrm>
              <a:off x="512839" y="2653696"/>
              <a:ext cx="7970761" cy="2351314"/>
            </a:xfrm>
            <a:prstGeom prst="roundRect">
              <a:avLst>
                <a:gd name="adj" fmla="val 247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27" name="Straight Connector 17"/>
            <p:cNvCxnSpPr/>
            <p:nvPr/>
          </p:nvCxnSpPr>
          <p:spPr bwMode="auto">
            <a:xfrm rot="5400000">
              <a:off x="8027986" y="3775604"/>
              <a:ext cx="35242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15"/>
            <p:cNvCxnSpPr/>
            <p:nvPr/>
          </p:nvCxnSpPr>
          <p:spPr bwMode="auto">
            <a:xfrm rot="10800000" flipV="1">
              <a:off x="3289298" y="3577167"/>
              <a:ext cx="3962402" cy="3937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81002" y="4010277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Challenges: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1002" y="3048580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Tools Focus: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Rectangle 7"/>
            <p:cNvSpPr/>
            <p:nvPr/>
          </p:nvSpPr>
          <p:spPr bwMode="auto">
            <a:xfrm>
              <a:off x="2351086" y="3947214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Rectangle 8"/>
            <p:cNvSpPr/>
            <p:nvPr/>
          </p:nvSpPr>
          <p:spPr bwMode="auto">
            <a:xfrm>
              <a:off x="2351086" y="2970069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Rectangle 9"/>
            <p:cNvSpPr/>
            <p:nvPr/>
          </p:nvSpPr>
          <p:spPr bwMode="auto">
            <a:xfrm flipH="1">
              <a:off x="7081836" y="2969753"/>
              <a:ext cx="113550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Rectangle 10"/>
            <p:cNvSpPr/>
            <p:nvPr/>
          </p:nvSpPr>
          <p:spPr bwMode="auto">
            <a:xfrm>
              <a:off x="3486586" y="3947214"/>
              <a:ext cx="473075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98522" y="3033856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Features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24110" y="4035343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Performance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81835" y="3019346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Performance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59478" y="3999061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Features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943670" y="2161216"/>
            <a:ext cx="99059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통합 문제의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80%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가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/>
            </a:r>
            <a:b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</a:br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처리 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병목 현상에서 비롯되었습니다</a:t>
            </a:r>
            <a:r>
              <a:rPr lang="en-US" altLang="ko-K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.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/>
          </p:nvPr>
        </p:nvGraphicFramePr>
        <p:xfrm>
          <a:off x="1490539" y="1218240"/>
          <a:ext cx="9138180" cy="5019553"/>
        </p:xfrm>
        <a:graphic>
          <a:graphicData uri="http://schemas.openxmlformats.org/drawingml/2006/table">
            <a:tbl>
              <a:tblPr/>
              <a:tblGrid>
                <a:gridCol w="939770"/>
                <a:gridCol w="876859"/>
                <a:gridCol w="897467"/>
                <a:gridCol w="2099733"/>
                <a:gridCol w="1883849"/>
                <a:gridCol w="2440502"/>
              </a:tblGrid>
              <a:tr h="302785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Customer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DI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Platform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Key Information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92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Industry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Business Challenge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Solution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Benefit Impact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IBM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 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 자산 시스템에 대한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준수 불이행으로 대출 발생이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M/F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데이터를 변환 및 가공 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Load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대출발생 프로세스 관련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39863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의료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VIP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고객 유지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고객이탈 방지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월 작업에서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일작업으로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DW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새로운 예측분석 서비스의 지연으로 인한 매출감소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(SLAs : 5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느린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과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Aggregation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작업 대체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를 위해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Pre-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예정대로 새로운 서비스 개시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Met production SLAs.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 단위에서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프로세스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생성이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36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이상 걸리는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ODS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기반하여 의사결정이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매일 밤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억 건의 업데이트가 일어나는 데이터 저장소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명의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주요 업무 사용자에게 적시에 정보 제공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Microsoft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SSIS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게임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웹 분석 작업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1-2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지연됨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수 백 라인의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SQL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대체작업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2-3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사용자 응답시간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통신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어플리케이션 최신화 작업 중 데이터 변환의 병목현상으로 인한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신규 고객 서비스가 중지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다중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DMExpress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접목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변환시간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192hr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동안 중지되었던 신규 고객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provisioning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해결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</a:t>
                      </a:r>
                      <a:r>
                        <a:rPr kumimoji="0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프로세싱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불능으로 인한 서비스 모델 및 대리점 판매에 장애발생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Merge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각 대리점의 고객 위주의 맞춤형 홍보에 요구되었던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18M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100M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레코드로 데이터 폭증으로 인한 일일 거래 감시 레포트 지연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87%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속도 개선되는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진행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사이즈에 대한 목표된 성장 준수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0" descr="640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87" y="2076932"/>
            <a:ext cx="822325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87" y="2533468"/>
            <a:ext cx="842962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8" descr="RM_BBVA_Compass_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7525" y="3667754"/>
            <a:ext cx="8778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3842" y="4125872"/>
            <a:ext cx="62071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5474" y="4678184"/>
            <a:ext cx="6873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www.geographicresearch.com/wp-content/themes/gri/img/logos/logo-partner-d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9358" y="296223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7687" y="5287926"/>
            <a:ext cx="8016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5938" y="5870799"/>
            <a:ext cx="881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855483" y="1954844"/>
            <a:ext cx="165782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- 4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→1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 CDC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8159" y="2507294"/>
            <a:ext cx="18453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DW :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월작업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일작업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2968" y="3031169"/>
            <a:ext cx="14414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주 단위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17418" y="4164644"/>
            <a:ext cx="139653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2~3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일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8831" y="4726619"/>
            <a:ext cx="15247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192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8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7267" y="3621718"/>
            <a:ext cx="133882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적시에 정보 제공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72918" y="5288594"/>
            <a:ext cx="18405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대리점별 맞춤 홍보 가능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72918" y="5831519"/>
            <a:ext cx="18405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데이터 사이즈 증가 대처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6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적용 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계리시스템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980212" y="3096948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8044462" y="3109648"/>
            <a:ext cx="2000250" cy="1690687"/>
          </a:xfrm>
          <a:prstGeom prst="rect">
            <a:avLst/>
          </a:prstGeom>
          <a:noFill/>
          <a:ln w="9525">
            <a:solidFill>
              <a:srgbClr val="E7E6E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2" name="Text Box 36"/>
          <p:cNvSpPr txBox="1">
            <a:spLocks noChangeArrowheads="1"/>
          </p:cNvSpPr>
          <p:nvPr/>
        </p:nvSpPr>
        <p:spPr bwMode="auto">
          <a:xfrm>
            <a:off x="2152932" y="2925498"/>
            <a:ext cx="1797287" cy="369332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관련 시스템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DB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8577291" y="3366970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54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5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</a:p>
          </p:txBody>
        </p:sp>
      </p:grpSp>
      <p:sp>
        <p:nvSpPr>
          <p:cNvPr id="56" name="AutoShape 9"/>
          <p:cNvSpPr>
            <a:spLocks noChangeArrowheads="1"/>
          </p:cNvSpPr>
          <p:nvPr/>
        </p:nvSpPr>
        <p:spPr bwMode="auto">
          <a:xfrm>
            <a:off x="4823742" y="35620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696039" y="3538273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r>
              <a:rPr lang="en-US" altLang="ko-KR" sz="120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sp>
        <p:nvSpPr>
          <p:cNvPr id="58" name="Text Box 37"/>
          <p:cNvSpPr txBox="1">
            <a:spLocks noChangeArrowheads="1"/>
          </p:cNvSpPr>
          <p:nvPr/>
        </p:nvSpPr>
        <p:spPr bwMode="auto">
          <a:xfrm>
            <a:off x="8388949" y="2895335"/>
            <a:ext cx="1720343" cy="369332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계리시스템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 DB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9" name="그룹 63"/>
          <p:cNvGrpSpPr>
            <a:grpSpLocks/>
          </p:cNvGrpSpPr>
          <p:nvPr/>
        </p:nvGrpSpPr>
        <p:grpSpPr bwMode="auto">
          <a:xfrm>
            <a:off x="2242149" y="3393810"/>
            <a:ext cx="1009650" cy="998538"/>
            <a:chOff x="719042" y="3249992"/>
            <a:chExt cx="1009587" cy="660504"/>
          </a:xfrm>
        </p:grpSpPr>
        <p:sp>
          <p:nvSpPr>
            <p:cNvPr id="60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cxnSp>
        <p:nvCxnSpPr>
          <p:cNvPr id="62" name="Shape 67"/>
          <p:cNvCxnSpPr>
            <a:cxnSpLocks noChangeShapeType="1"/>
            <a:stCxn id="60" idx="4"/>
            <a:endCxn id="56" idx="1"/>
          </p:cNvCxnSpPr>
          <p:nvPr/>
        </p:nvCxnSpPr>
        <p:spPr bwMode="auto">
          <a:xfrm flipV="1">
            <a:off x="3251799" y="3838310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6188357" y="3393810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(Sort)</a:t>
            </a: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6161369" y="4689210"/>
            <a:ext cx="61753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(Join)</a:t>
            </a:r>
          </a:p>
        </p:txBody>
      </p:sp>
      <p:sp>
        <p:nvSpPr>
          <p:cNvPr id="65" name="Rectangle 46"/>
          <p:cNvSpPr>
            <a:spLocks noChangeArrowheads="1"/>
          </p:cNvSpPr>
          <p:nvPr/>
        </p:nvSpPr>
        <p:spPr bwMode="auto">
          <a:xfrm>
            <a:off x="1660013" y="1043691"/>
            <a:ext cx="8864600" cy="1785104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적 용 분 야</a:t>
            </a:r>
            <a:b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계리시스템에 필요한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데이터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추출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적재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업무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다른 시스템에 존재하는 데이터를 주기적으로 계리시스템으로 이동하는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배치업무에서 사용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적 용 방 식</a:t>
            </a:r>
            <a:b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업무 요건에 맞게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Application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을 개발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후 스케줄러를 이용하여 수행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타 시스템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의 데이터를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SAM File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unload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후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계리시스템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load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하는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작업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대량의 데이터를 쉽고 빠르게 추출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적재하는 업무에 적용 사용 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14063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5993158" y="5797285"/>
            <a:ext cx="2504212" cy="276999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(Conversion,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Reformat, Load)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auto">
          <a:xfrm>
            <a:off x="6834831" y="4453466"/>
            <a:ext cx="747713" cy="552450"/>
          </a:xfrm>
          <a:prstGeom prst="flowChartDocument">
            <a:avLst/>
          </a:prstGeom>
          <a:solidFill>
            <a:srgbClr val="ED7D31">
              <a:lumMod val="60000"/>
              <a:lumOff val="4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68" name="꺾인 연결선 77"/>
          <p:cNvCxnSpPr>
            <a:cxnSpLocks noChangeShapeType="1"/>
            <a:stCxn id="56" idx="3"/>
            <a:endCxn id="57" idx="1"/>
          </p:cNvCxnSpPr>
          <p:nvPr/>
        </p:nvCxnSpPr>
        <p:spPr bwMode="auto">
          <a:xfrm>
            <a:off x="5571454" y="3838310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69" name="직선 화살표 연결선 78"/>
          <p:cNvCxnSpPr>
            <a:cxnSpLocks noChangeShapeType="1"/>
            <a:stCxn id="56" idx="3"/>
            <a:endCxn id="67" idx="1"/>
          </p:cNvCxnSpPr>
          <p:nvPr/>
        </p:nvCxnSpPr>
        <p:spPr bwMode="auto">
          <a:xfrm>
            <a:off x="5571454" y="3838310"/>
            <a:ext cx="1263377" cy="89138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70" name="Shape 79"/>
          <p:cNvCxnSpPr>
            <a:cxnSpLocks noChangeShapeType="1"/>
            <a:stCxn id="57" idx="3"/>
            <a:endCxn id="54" idx="2"/>
          </p:cNvCxnSpPr>
          <p:nvPr/>
        </p:nvCxnSpPr>
        <p:spPr bwMode="auto">
          <a:xfrm>
            <a:off x="7459627" y="3861329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71" name="Shape 80"/>
          <p:cNvCxnSpPr>
            <a:cxnSpLocks noChangeShapeType="1"/>
            <a:stCxn id="67" idx="3"/>
            <a:endCxn id="54" idx="3"/>
          </p:cNvCxnSpPr>
          <p:nvPr/>
        </p:nvCxnSpPr>
        <p:spPr bwMode="auto">
          <a:xfrm flipV="1">
            <a:off x="7582544" y="4375190"/>
            <a:ext cx="1499541" cy="354501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72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0844" y="3465248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" name="그룹 63"/>
          <p:cNvGrpSpPr>
            <a:grpSpLocks/>
          </p:cNvGrpSpPr>
          <p:nvPr/>
        </p:nvGrpSpPr>
        <p:grpSpPr bwMode="auto">
          <a:xfrm>
            <a:off x="2746974" y="4041510"/>
            <a:ext cx="1009650" cy="998538"/>
            <a:chOff x="719042" y="3249992"/>
            <a:chExt cx="1009587" cy="6605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75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76" name="그룹 63"/>
          <p:cNvGrpSpPr>
            <a:grpSpLocks/>
          </p:cNvGrpSpPr>
          <p:nvPr/>
        </p:nvGrpSpPr>
        <p:grpSpPr bwMode="auto">
          <a:xfrm>
            <a:off x="2315174" y="4762235"/>
            <a:ext cx="1009650" cy="998538"/>
            <a:chOff x="719042" y="3249992"/>
            <a:chExt cx="1009587" cy="660504"/>
          </a:xfrm>
        </p:grpSpPr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79" name="AutoShape 9"/>
          <p:cNvSpPr>
            <a:spLocks noChangeArrowheads="1"/>
          </p:cNvSpPr>
          <p:nvPr/>
        </p:nvSpPr>
        <p:spPr bwMode="auto">
          <a:xfrm>
            <a:off x="4823742" y="4401873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80" name="AutoShape 9"/>
          <p:cNvSpPr>
            <a:spLocks noChangeArrowheads="1"/>
          </p:cNvSpPr>
          <p:nvPr/>
        </p:nvSpPr>
        <p:spPr bwMode="auto">
          <a:xfrm>
            <a:off x="4823742" y="5360723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cxnSp>
        <p:nvCxnSpPr>
          <p:cNvPr id="81" name="Shape 67"/>
          <p:cNvCxnSpPr>
            <a:cxnSpLocks noChangeShapeType="1"/>
            <a:stCxn id="77" idx="4"/>
            <a:endCxn id="80" idx="1"/>
          </p:cNvCxnSpPr>
          <p:nvPr/>
        </p:nvCxnSpPr>
        <p:spPr bwMode="auto">
          <a:xfrm>
            <a:off x="3324824" y="5261504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82" name="Shape 67"/>
          <p:cNvCxnSpPr>
            <a:cxnSpLocks noChangeShapeType="1"/>
            <a:stCxn id="74" idx="4"/>
            <a:endCxn id="79" idx="1"/>
          </p:cNvCxnSpPr>
          <p:nvPr/>
        </p:nvCxnSpPr>
        <p:spPr bwMode="auto">
          <a:xfrm>
            <a:off x="3756624" y="4540779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83" name="직선 화살표 연결선 78"/>
          <p:cNvCxnSpPr>
            <a:cxnSpLocks noChangeShapeType="1"/>
            <a:stCxn id="79" idx="3"/>
            <a:endCxn id="67" idx="1"/>
          </p:cNvCxnSpPr>
          <p:nvPr/>
        </p:nvCxnSpPr>
        <p:spPr bwMode="auto">
          <a:xfrm>
            <a:off x="5571454" y="4678098"/>
            <a:ext cx="1263377" cy="51593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84" name="Shape 80"/>
          <p:cNvCxnSpPr>
            <a:cxnSpLocks noChangeShapeType="1"/>
            <a:stCxn id="80" idx="3"/>
            <a:endCxn id="54" idx="3"/>
          </p:cNvCxnSpPr>
          <p:nvPr/>
        </p:nvCxnSpPr>
        <p:spPr bwMode="auto">
          <a:xfrm flipV="1">
            <a:off x="5571454" y="4375190"/>
            <a:ext cx="3510631" cy="1261758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85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2282" y="43383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4767" y="52654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2661" y="3465248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099" y="43383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1704" y="52654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1399" y="3554941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2837" y="4428066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8276537" y="4766154"/>
            <a:ext cx="6976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3" name="Text Box 20"/>
          <p:cNvSpPr txBox="1">
            <a:spLocks noChangeArrowheads="1"/>
          </p:cNvSpPr>
          <p:nvPr/>
        </p:nvSpPr>
        <p:spPr bwMode="auto">
          <a:xfrm>
            <a:off x="7921545" y="3403446"/>
            <a:ext cx="6976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3797972" y="5832074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3787975" y="3972077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5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적용 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전사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배치 업무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7" name="Rectangle 4"/>
          <p:cNvSpPr>
            <a:spLocks noChangeArrowheads="1"/>
          </p:cNvSpPr>
          <p:nvPr/>
        </p:nvSpPr>
        <p:spPr bwMode="auto">
          <a:xfrm>
            <a:off x="2167401" y="3046554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8" name="Rectangle 5"/>
          <p:cNvSpPr>
            <a:spLocks noChangeArrowheads="1"/>
          </p:cNvSpPr>
          <p:nvPr/>
        </p:nvSpPr>
        <p:spPr bwMode="auto">
          <a:xfrm>
            <a:off x="8231651" y="3059254"/>
            <a:ext cx="2000250" cy="1690687"/>
          </a:xfrm>
          <a:prstGeom prst="rect">
            <a:avLst/>
          </a:prstGeom>
          <a:noFill/>
          <a:ln w="9525">
            <a:solidFill>
              <a:srgbClr val="E7E6E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9" name="Text Box 36"/>
          <p:cNvSpPr txBox="1">
            <a:spLocks noChangeArrowheads="1"/>
          </p:cNvSpPr>
          <p:nvPr/>
        </p:nvSpPr>
        <p:spPr bwMode="auto">
          <a:xfrm>
            <a:off x="2573801" y="2875104"/>
            <a:ext cx="1385887" cy="369887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Source DB</a:t>
            </a:r>
          </a:p>
        </p:txBody>
      </p:sp>
      <p:grpSp>
        <p:nvGrpSpPr>
          <p:cNvPr id="140" name="Group 5"/>
          <p:cNvGrpSpPr>
            <a:grpSpLocks/>
          </p:cNvGrpSpPr>
          <p:nvPr/>
        </p:nvGrpSpPr>
        <p:grpSpPr bwMode="auto">
          <a:xfrm>
            <a:off x="8764480" y="3316576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141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42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</a:p>
          </p:txBody>
        </p:sp>
      </p:grpSp>
      <p:sp>
        <p:nvSpPr>
          <p:cNvPr id="143" name="AutoShape 9"/>
          <p:cNvSpPr>
            <a:spLocks noChangeArrowheads="1"/>
          </p:cNvSpPr>
          <p:nvPr/>
        </p:nvSpPr>
        <p:spPr bwMode="auto">
          <a:xfrm>
            <a:off x="4472451" y="3511691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144" name="AutoShape 8"/>
          <p:cNvSpPr>
            <a:spLocks noChangeArrowheads="1"/>
          </p:cNvSpPr>
          <p:nvPr/>
        </p:nvSpPr>
        <p:spPr bwMode="auto">
          <a:xfrm>
            <a:off x="6588588" y="3487879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r>
              <a:rPr lang="en-US" altLang="ko-KR" sz="120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sp>
        <p:nvSpPr>
          <p:cNvPr id="145" name="Text Box 37"/>
          <p:cNvSpPr txBox="1">
            <a:spLocks noChangeArrowheads="1"/>
          </p:cNvSpPr>
          <p:nvPr/>
        </p:nvSpPr>
        <p:spPr bwMode="auto">
          <a:xfrm>
            <a:off x="8576138" y="2844941"/>
            <a:ext cx="1319213" cy="369888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Target DB</a:t>
            </a:r>
          </a:p>
        </p:txBody>
      </p:sp>
      <p:grpSp>
        <p:nvGrpSpPr>
          <p:cNvPr id="146" name="그룹 63"/>
          <p:cNvGrpSpPr>
            <a:grpSpLocks/>
          </p:cNvGrpSpPr>
          <p:nvPr/>
        </p:nvGrpSpPr>
        <p:grpSpPr bwMode="auto">
          <a:xfrm>
            <a:off x="2429338" y="3343416"/>
            <a:ext cx="1009650" cy="998538"/>
            <a:chOff x="719042" y="3249992"/>
            <a:chExt cx="1009587" cy="660504"/>
          </a:xfrm>
        </p:grpSpPr>
        <p:sp>
          <p:nvSpPr>
            <p:cNvPr id="14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4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cxnSp>
        <p:nvCxnSpPr>
          <p:cNvPr id="149" name="Shape 67"/>
          <p:cNvCxnSpPr>
            <a:cxnSpLocks noChangeShapeType="1"/>
            <a:endCxn id="143" idx="1"/>
          </p:cNvCxnSpPr>
          <p:nvPr/>
        </p:nvCxnSpPr>
        <p:spPr bwMode="auto">
          <a:xfrm flipV="1">
            <a:off x="3438988" y="3787916"/>
            <a:ext cx="1033463" cy="539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50" name="Text Box 20"/>
          <p:cNvSpPr txBox="1">
            <a:spLocks noChangeArrowheads="1"/>
          </p:cNvSpPr>
          <p:nvPr/>
        </p:nvSpPr>
        <p:spPr bwMode="auto">
          <a:xfrm>
            <a:off x="5898026" y="3343416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(Sort)</a:t>
            </a:r>
          </a:p>
        </p:txBody>
      </p:sp>
      <p:sp>
        <p:nvSpPr>
          <p:cNvPr id="151" name="Text Box 20"/>
          <p:cNvSpPr txBox="1">
            <a:spLocks noChangeArrowheads="1"/>
          </p:cNvSpPr>
          <p:nvPr/>
        </p:nvSpPr>
        <p:spPr bwMode="auto">
          <a:xfrm>
            <a:off x="5871038" y="4638816"/>
            <a:ext cx="61753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(Join)</a:t>
            </a:r>
          </a:p>
        </p:txBody>
      </p:sp>
      <p:sp>
        <p:nvSpPr>
          <p:cNvPr id="152" name="Rectangle 46"/>
          <p:cNvSpPr>
            <a:spLocks noChangeArrowheads="1"/>
          </p:cNvSpPr>
          <p:nvPr/>
        </p:nvSpPr>
        <p:spPr bwMode="auto">
          <a:xfrm>
            <a:off x="1878476" y="1152666"/>
            <a:ext cx="8864600" cy="155416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적 용 분 야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 가공 처리 업무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시간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전에 데이터를 처리하기 위한 야간 배치업무에서 사용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적 용 방 식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별 배치 요건을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DMExpress Script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개발 후 스케줄러를 이용하여 수행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조건 별로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SAM File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unload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Sort, Merge, Join, Filter, Reformat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Target Table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적재하기 전 데이터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Conversion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 병행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21406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 Box 20"/>
          <p:cNvSpPr txBox="1">
            <a:spLocks noChangeArrowheads="1"/>
          </p:cNvSpPr>
          <p:nvPr/>
        </p:nvSpPr>
        <p:spPr bwMode="auto">
          <a:xfrm>
            <a:off x="5301126" y="5719904"/>
            <a:ext cx="2001837" cy="276225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(Conversion, Reformat)</a:t>
            </a:r>
          </a:p>
        </p:txBody>
      </p:sp>
      <p:sp>
        <p:nvSpPr>
          <p:cNvPr id="154" name="AutoShape 9"/>
          <p:cNvSpPr>
            <a:spLocks noChangeArrowheads="1"/>
          </p:cNvSpPr>
          <p:nvPr/>
        </p:nvSpPr>
        <p:spPr bwMode="auto">
          <a:xfrm>
            <a:off x="6588588" y="4351479"/>
            <a:ext cx="747713" cy="552450"/>
          </a:xfrm>
          <a:prstGeom prst="flowChartDocument">
            <a:avLst/>
          </a:prstGeom>
          <a:solidFill>
            <a:srgbClr val="ED7D31">
              <a:lumMod val="60000"/>
              <a:lumOff val="4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155" name="꺾인 연결선 77"/>
          <p:cNvCxnSpPr>
            <a:cxnSpLocks noChangeShapeType="1"/>
            <a:stCxn id="143" idx="3"/>
            <a:endCxn id="144" idx="1"/>
          </p:cNvCxnSpPr>
          <p:nvPr/>
        </p:nvCxnSpPr>
        <p:spPr bwMode="auto">
          <a:xfrm>
            <a:off x="5220163" y="3787916"/>
            <a:ext cx="1368425" cy="222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6" name="직선 화살표 연결선 78"/>
          <p:cNvCxnSpPr>
            <a:cxnSpLocks noChangeShapeType="1"/>
            <a:stCxn id="143" idx="3"/>
            <a:endCxn id="154" idx="1"/>
          </p:cNvCxnSpPr>
          <p:nvPr/>
        </p:nvCxnSpPr>
        <p:spPr bwMode="auto">
          <a:xfrm>
            <a:off x="5220163" y="3787916"/>
            <a:ext cx="1368425" cy="8397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7" name="Shape 79"/>
          <p:cNvCxnSpPr>
            <a:cxnSpLocks noChangeShapeType="1"/>
            <a:stCxn id="144" idx="3"/>
          </p:cNvCxnSpPr>
          <p:nvPr/>
        </p:nvCxnSpPr>
        <p:spPr bwMode="auto">
          <a:xfrm>
            <a:off x="7352176" y="3810141"/>
            <a:ext cx="1412875" cy="111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8" name="Shape 80"/>
          <p:cNvCxnSpPr>
            <a:cxnSpLocks noChangeShapeType="1"/>
            <a:stCxn id="154" idx="3"/>
          </p:cNvCxnSpPr>
          <p:nvPr/>
        </p:nvCxnSpPr>
        <p:spPr bwMode="auto">
          <a:xfrm flipV="1">
            <a:off x="7336301" y="4324491"/>
            <a:ext cx="1933575" cy="303213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sp>
        <p:nvSpPr>
          <p:cNvPr id="159" name="순서도: 화면 표시 158"/>
          <p:cNvSpPr/>
          <p:nvPr/>
        </p:nvSpPr>
        <p:spPr bwMode="auto">
          <a:xfrm>
            <a:off x="8936501" y="5262704"/>
            <a:ext cx="800100" cy="638175"/>
          </a:xfrm>
          <a:prstGeom prst="flowChartDisplay">
            <a:avLst/>
          </a:prstGeom>
          <a:solidFill>
            <a:srgbClr val="4472C4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-107" charset="0"/>
                <a:ea typeface="맑은 고딕" panose="020B0503020000020004" pitchFamily="50" charset="-127"/>
              </a:rPr>
              <a:t>결과조회</a:t>
            </a:r>
          </a:p>
        </p:txBody>
      </p:sp>
      <p:cxnSp>
        <p:nvCxnSpPr>
          <p:cNvPr id="160" name="직선 화살표 연결선 82"/>
          <p:cNvCxnSpPr>
            <a:cxnSpLocks noChangeShapeType="1"/>
            <a:stCxn id="173" idx="3"/>
            <a:endCxn id="159" idx="1"/>
          </p:cNvCxnSpPr>
          <p:nvPr/>
        </p:nvCxnSpPr>
        <p:spPr bwMode="auto">
          <a:xfrm flipV="1">
            <a:off x="8028451" y="5581791"/>
            <a:ext cx="908050" cy="11113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161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0513" y="3414854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2" name="그룹 63"/>
          <p:cNvGrpSpPr>
            <a:grpSpLocks/>
          </p:cNvGrpSpPr>
          <p:nvPr/>
        </p:nvGrpSpPr>
        <p:grpSpPr bwMode="auto">
          <a:xfrm>
            <a:off x="2934163" y="3991116"/>
            <a:ext cx="1009650" cy="998538"/>
            <a:chOff x="719042" y="3249992"/>
            <a:chExt cx="1009587" cy="660504"/>
          </a:xfrm>
        </p:grpSpPr>
        <p:sp>
          <p:nvSpPr>
            <p:cNvPr id="163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64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165" name="그룹 63"/>
          <p:cNvGrpSpPr>
            <a:grpSpLocks/>
          </p:cNvGrpSpPr>
          <p:nvPr/>
        </p:nvGrpSpPr>
        <p:grpSpPr bwMode="auto">
          <a:xfrm>
            <a:off x="2502363" y="4711841"/>
            <a:ext cx="1009650" cy="998538"/>
            <a:chOff x="719042" y="3249992"/>
            <a:chExt cx="1009587" cy="660504"/>
          </a:xfrm>
        </p:grpSpPr>
        <p:sp>
          <p:nvSpPr>
            <p:cNvPr id="166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67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68" name="AutoShape 9"/>
          <p:cNvSpPr>
            <a:spLocks noChangeArrowheads="1"/>
          </p:cNvSpPr>
          <p:nvPr/>
        </p:nvSpPr>
        <p:spPr bwMode="auto">
          <a:xfrm>
            <a:off x="4472451" y="4351479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169" name="AutoShape 9"/>
          <p:cNvSpPr>
            <a:spLocks noChangeArrowheads="1"/>
          </p:cNvSpPr>
          <p:nvPr/>
        </p:nvSpPr>
        <p:spPr bwMode="auto">
          <a:xfrm>
            <a:off x="4472451" y="5310329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cxnSp>
        <p:nvCxnSpPr>
          <p:cNvPr id="170" name="Shape 67"/>
          <p:cNvCxnSpPr>
            <a:cxnSpLocks noChangeShapeType="1"/>
            <a:endCxn id="169" idx="1"/>
          </p:cNvCxnSpPr>
          <p:nvPr/>
        </p:nvCxnSpPr>
        <p:spPr bwMode="auto">
          <a:xfrm>
            <a:off x="3512013" y="5210316"/>
            <a:ext cx="960438" cy="376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71" name="Shape 67"/>
          <p:cNvCxnSpPr>
            <a:cxnSpLocks noChangeShapeType="1"/>
            <a:endCxn id="168" idx="1"/>
          </p:cNvCxnSpPr>
          <p:nvPr/>
        </p:nvCxnSpPr>
        <p:spPr bwMode="auto">
          <a:xfrm>
            <a:off x="3943813" y="4491179"/>
            <a:ext cx="528638" cy="1365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72" name="직선 화살표 연결선 78"/>
          <p:cNvCxnSpPr>
            <a:cxnSpLocks noChangeShapeType="1"/>
            <a:stCxn id="168" idx="3"/>
            <a:endCxn id="154" idx="1"/>
          </p:cNvCxnSpPr>
          <p:nvPr/>
        </p:nvCxnSpPr>
        <p:spPr bwMode="auto">
          <a:xfrm>
            <a:off x="5220163" y="4627704"/>
            <a:ext cx="1368425" cy="1587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sp>
        <p:nvSpPr>
          <p:cNvPr id="173" name="AutoShape 9"/>
          <p:cNvSpPr>
            <a:spLocks noChangeArrowheads="1"/>
          </p:cNvSpPr>
          <p:nvPr/>
        </p:nvSpPr>
        <p:spPr bwMode="auto">
          <a:xfrm>
            <a:off x="7280738" y="5316679"/>
            <a:ext cx="747713" cy="552450"/>
          </a:xfrm>
          <a:prstGeom prst="flowChartDocument">
            <a:avLst/>
          </a:prstGeom>
          <a:solidFill>
            <a:srgbClr val="5B9BD5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174" name="직선 화살표 연결선 78"/>
          <p:cNvCxnSpPr>
            <a:cxnSpLocks noChangeShapeType="1"/>
            <a:stCxn id="169" idx="3"/>
            <a:endCxn id="173" idx="1"/>
          </p:cNvCxnSpPr>
          <p:nvPr/>
        </p:nvCxnSpPr>
        <p:spPr bwMode="auto">
          <a:xfrm>
            <a:off x="5220163" y="5586554"/>
            <a:ext cx="2060575" cy="635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75" name="Shape 80"/>
          <p:cNvCxnSpPr>
            <a:cxnSpLocks noChangeShapeType="1"/>
            <a:stCxn id="173" idx="0"/>
          </p:cNvCxnSpPr>
          <p:nvPr/>
        </p:nvCxnSpPr>
        <p:spPr bwMode="auto">
          <a:xfrm rot="5400000" flipH="1" flipV="1">
            <a:off x="7965745" y="4012547"/>
            <a:ext cx="992188" cy="16160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176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1951" y="4287979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" descr="DMExpress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7076" y="5215079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05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(SQL 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성능향상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34787" y="2540688"/>
            <a:ext cx="5972175" cy="3429000"/>
            <a:chOff x="260899" y="2391832"/>
            <a:chExt cx="5972175" cy="3429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9" y="2391832"/>
              <a:ext cx="5972175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312342" y="2417233"/>
              <a:ext cx="4157133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402667" y="3479798"/>
              <a:ext cx="829734" cy="222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오각형 7"/>
          <p:cNvSpPr/>
          <p:nvPr/>
        </p:nvSpPr>
        <p:spPr>
          <a:xfrm>
            <a:off x="2680980" y="1347511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9" name="갈매기형 수장 8"/>
          <p:cNvSpPr/>
          <p:nvPr/>
        </p:nvSpPr>
        <p:spPr>
          <a:xfrm>
            <a:off x="4328338" y="1347511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067218" y="1349629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7797127" y="1348799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3929281" y="3932600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37959" y="3230720"/>
            <a:ext cx="2387600" cy="27855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5844811" y="3115594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/>
                <a:gridCol w="1571295"/>
                <a:gridCol w="1895077"/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err="1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</a:t>
                      </a:r>
                      <a:r>
                        <a:rPr lang="ko-KR" altLang="en-US" sz="1400" dirty="0" smtClean="0"/>
                        <a:t>배 이상 향상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물결 14"/>
          <p:cNvSpPr/>
          <p:nvPr/>
        </p:nvSpPr>
        <p:spPr>
          <a:xfrm>
            <a:off x="5887146" y="458055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작업 시간 단축으로 인한 서비스 개선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주말 작업으로 가능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16" name="물결 15"/>
          <p:cNvSpPr/>
          <p:nvPr/>
        </p:nvSpPr>
        <p:spPr>
          <a:xfrm>
            <a:off x="7531331" y="459385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Offloading</a:t>
            </a:r>
            <a:r>
              <a:rPr lang="ko-KR" altLang="en-US" sz="1200" b="1" dirty="0" smtClean="0"/>
              <a:t>에 의한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파일 시스템 사용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자원 사용 절감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17" name="물결 16"/>
          <p:cNvSpPr/>
          <p:nvPr/>
        </p:nvSpPr>
        <p:spPr>
          <a:xfrm>
            <a:off x="9171551" y="4615023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Temp Table </a:t>
            </a:r>
          </a:p>
          <a:p>
            <a:pPr algn="ctr"/>
            <a:r>
              <a:rPr lang="ko-KR" altLang="en-US" sz="1200" b="1" dirty="0" smtClean="0"/>
              <a:t>사용량 감소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스토리지 절감</a:t>
            </a:r>
            <a:r>
              <a:rPr lang="en-US" altLang="ko-KR" sz="1200" b="1" dirty="0" smtClean="0"/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10" y="3311980"/>
            <a:ext cx="8953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" y="0"/>
            <a:ext cx="12161646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  <a:solidFill>
            <a:schemeClr val="bg1"/>
          </a:solidFill>
        </p:spPr>
        <p:txBody>
          <a:bodyPr/>
          <a:lstStyle/>
          <a:p>
            <a:fld id="{8EBA40CB-9C29-420E-935B-82B45E243808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F79A9776-401A-4337-898B-9AB37B51A33F}"/>
              </a:ext>
            </a:extLst>
          </p:cNvPr>
          <p:cNvSpPr txBox="1">
            <a:spLocks/>
          </p:cNvSpPr>
          <p:nvPr/>
        </p:nvSpPr>
        <p:spPr>
          <a:xfrm>
            <a:off x="4805365" y="2357818"/>
            <a:ext cx="2300285" cy="1928432"/>
          </a:xfrm>
          <a:prstGeom prst="rect">
            <a:avLst/>
          </a:prstGeom>
          <a:solidFill>
            <a:srgbClr val="00005C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Topology</a:t>
            </a: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결합하여 </a:t>
            </a:r>
            <a:endParaRPr lang="en-US" altLang="ko-KR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공유 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요구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사항 충족</a:t>
            </a:r>
            <a:endParaRPr lang="en-US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8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3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Overview,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7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30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Demo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52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Demo</a:t>
            </a:r>
            <a:endParaRPr lang="ko-KR" altLang="en-US" dirty="0"/>
          </a:p>
        </p:txBody>
      </p: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0" y="1306582"/>
            <a:ext cx="121920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66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  <a:t>Complex Job</a:t>
            </a:r>
            <a:br>
              <a:rPr lang="en-US" altLang="ko-KR" sz="66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</a:br>
            <a:r>
              <a:rPr lang="en-US" altLang="ko-KR" sz="48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  <a:t>(Join+Aggregate+Lookup)</a:t>
            </a:r>
            <a:endParaRPr lang="ko-KR" altLang="en-US" sz="4800" dirty="0">
              <a:solidFill>
                <a:srgbClr val="3366FF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952" y="3661661"/>
            <a:ext cx="11909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항공 실 거래 데이터를 이용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,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 각 고객별 실제 거래 총 금액을 산출하여 테이블에 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Insert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신규로 추가 된 고객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과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거래내역이 없는 고객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을 추출하여 각각의 테이블에 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Update + Insert</a:t>
            </a:r>
          </a:p>
        </p:txBody>
      </p:sp>
    </p:spTree>
    <p:extLst>
      <p:ext uri="{BB962C8B-B14F-4D97-AF65-F5344CB8AC3E}">
        <p14:creationId xmlns:p14="http://schemas.microsoft.com/office/powerpoint/2010/main" val="126456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106832"/>
            <a:ext cx="10883898" cy="664868"/>
          </a:xfrm>
        </p:spPr>
        <p:txBody>
          <a:bodyPr/>
          <a:lstStyle/>
          <a:p>
            <a:r>
              <a:rPr lang="en-US" altLang="ko-KR" dirty="0" smtClean="0"/>
              <a:t>Data Flow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04581" y="3053559"/>
            <a:ext cx="6848345" cy="35758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화살표 5"/>
          <p:cNvSpPr/>
          <p:nvPr/>
        </p:nvSpPr>
        <p:spPr>
          <a:xfrm rot="10800000">
            <a:off x="6972503" y="2015150"/>
            <a:ext cx="504825" cy="114154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25" y="3249677"/>
            <a:ext cx="2281610" cy="2937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88222" y="6210146"/>
            <a:ext cx="43716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Data Per Customer : SAM File(Inner Join)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위쪽 화살표 9"/>
          <p:cNvSpPr/>
          <p:nvPr/>
        </p:nvSpPr>
        <p:spPr>
          <a:xfrm rot="6983870">
            <a:off x="4074485" y="2018961"/>
            <a:ext cx="504825" cy="2218673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위쪽 화살표 10"/>
          <p:cNvSpPr/>
          <p:nvPr/>
        </p:nvSpPr>
        <p:spPr>
          <a:xfrm rot="3701281">
            <a:off x="4239681" y="4103587"/>
            <a:ext cx="504825" cy="186733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68740" y="824305"/>
            <a:ext cx="3200087" cy="2376315"/>
            <a:chOff x="209550" y="297614"/>
            <a:chExt cx="3200087" cy="23763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550" y="297614"/>
              <a:ext cx="3200087" cy="2376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209550" y="297614"/>
              <a:ext cx="581025" cy="2376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6700" y="3654173"/>
            <a:ext cx="3895725" cy="2711924"/>
            <a:chOff x="209550" y="3396998"/>
            <a:chExt cx="3895725" cy="271192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550" y="3420597"/>
              <a:ext cx="3895725" cy="26765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609678" y="3396998"/>
              <a:ext cx="519496" cy="2700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49845" y="3408797"/>
              <a:ext cx="519496" cy="2700125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240651" y="653229"/>
            <a:ext cx="4482802" cy="1955122"/>
            <a:chOff x="4724995" y="660051"/>
            <a:chExt cx="4482802" cy="1955122"/>
          </a:xfrm>
        </p:grpSpPr>
        <p:grpSp>
          <p:nvGrpSpPr>
            <p:cNvPr id="20" name="그룹 19"/>
            <p:cNvGrpSpPr/>
            <p:nvPr/>
          </p:nvGrpSpPr>
          <p:grpSpPr>
            <a:xfrm>
              <a:off x="4724995" y="662069"/>
              <a:ext cx="4459839" cy="1953104"/>
              <a:chOff x="5164211" y="190650"/>
              <a:chExt cx="4459839" cy="1953104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531" y="227014"/>
                <a:ext cx="4438519" cy="18763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614138" y="1053362"/>
                <a:ext cx="3604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Flight Info Data (</a:t>
                </a:r>
                <a:r>
                  <a:rPr lang="en-US" altLang="ko-KR" sz="1400" dirty="0" smtClean="0">
                    <a:solidFill>
                      <a:schemeClr val="accent1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Lookup : Database Table</a:t>
                </a:r>
                <a:r>
                  <a:rPr lang="en-US" altLang="ko-KR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ko-KR" altLang="en-US" sz="140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164211" y="190650"/>
                <a:ext cx="428607" cy="1953104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779190" y="660051"/>
              <a:ext cx="428607" cy="19531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702608" y="3238500"/>
            <a:ext cx="1093478" cy="29490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56851" y="3249676"/>
            <a:ext cx="517181" cy="29378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26491" y="3654173"/>
            <a:ext cx="497128" cy="27119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4820" y="3237914"/>
            <a:ext cx="623456" cy="2949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28150" y="1889486"/>
            <a:ext cx="36645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Master Data (</a:t>
            </a:r>
            <a:r>
              <a:rPr lang="en-US" altLang="ko-KR" sz="1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LeftSide</a:t>
            </a:r>
            <a:r>
              <a:rPr lang="en-US" altLang="ko-KR" sz="1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SAM File</a:t>
            </a:r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700" y="6247934"/>
            <a:ext cx="39814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Data (</a:t>
            </a:r>
            <a:r>
              <a:rPr lang="en-US" altLang="ko-KR" sz="1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RightSide</a:t>
            </a:r>
            <a:r>
              <a:rPr lang="en-US" altLang="ko-KR" sz="1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Database Table</a:t>
            </a:r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144079" y="4926913"/>
            <a:ext cx="3590176" cy="1342285"/>
            <a:chOff x="8215100" y="5277547"/>
            <a:chExt cx="3590176" cy="134228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3876" y="5285222"/>
              <a:ext cx="3581400" cy="784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8215100" y="6096612"/>
              <a:ext cx="3590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New Customer Data(</a:t>
              </a:r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Right Outer Join)</a:t>
              </a:r>
            </a:p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: Table Insert</a:t>
              </a:r>
              <a:endPara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612916" y="5277547"/>
              <a:ext cx="464409" cy="819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4662" y="3458272"/>
            <a:ext cx="4119689" cy="1217663"/>
            <a:chOff x="7824662" y="3458272"/>
            <a:chExt cx="4119689" cy="121766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3876" y="3463988"/>
              <a:ext cx="3581400" cy="647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TextBox 36"/>
            <p:cNvSpPr txBox="1"/>
            <p:nvPr/>
          </p:nvSpPr>
          <p:spPr>
            <a:xfrm>
              <a:off x="7824662" y="4152715"/>
              <a:ext cx="4119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Transaction Data(</a:t>
              </a:r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Left Outer Join)</a:t>
              </a:r>
              <a:endParaRPr lang="ko-KR" altLang="en-US" sz="1400" smtClean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: Table Insert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193816" y="3458272"/>
              <a:ext cx="790402" cy="653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1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106832"/>
            <a:ext cx="10883898" cy="664868"/>
          </a:xfrm>
        </p:spPr>
        <p:txBody>
          <a:bodyPr/>
          <a:lstStyle/>
          <a:p>
            <a:r>
              <a:rPr lang="en-US" altLang="ko-KR" dirty="0" smtClean="0"/>
              <a:t>Data Flow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858470" y="3301042"/>
            <a:ext cx="2804114" cy="3308126"/>
            <a:chOff x="485145" y="2466389"/>
            <a:chExt cx="2319840" cy="294960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50" y="2478152"/>
              <a:ext cx="2281610" cy="2937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1681411" y="2466975"/>
              <a:ext cx="1123574" cy="294902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37176" y="2478151"/>
              <a:ext cx="534709" cy="293784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85145" y="2466389"/>
              <a:ext cx="623456" cy="294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위쪽 화살표 43"/>
          <p:cNvSpPr/>
          <p:nvPr/>
        </p:nvSpPr>
        <p:spPr>
          <a:xfrm rot="5400000">
            <a:off x="4559987" y="4213863"/>
            <a:ext cx="652850" cy="2204292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위쪽 화살표 44"/>
          <p:cNvSpPr/>
          <p:nvPr/>
        </p:nvSpPr>
        <p:spPr>
          <a:xfrm rot="13324914">
            <a:off x="2346642" y="2304333"/>
            <a:ext cx="504825" cy="114154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47556" y="811566"/>
            <a:ext cx="3022731" cy="1948052"/>
            <a:chOff x="3956963" y="671324"/>
            <a:chExt cx="3022731" cy="1948052"/>
          </a:xfrm>
        </p:grpSpPr>
        <p:grpSp>
          <p:nvGrpSpPr>
            <p:cNvPr id="47" name="그룹 46"/>
            <p:cNvGrpSpPr/>
            <p:nvPr/>
          </p:nvGrpSpPr>
          <p:grpSpPr>
            <a:xfrm>
              <a:off x="3956963" y="671324"/>
              <a:ext cx="3013206" cy="1948052"/>
              <a:chOff x="209550" y="297614"/>
              <a:chExt cx="3200087" cy="2376315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550" y="297614"/>
                <a:ext cx="3200087" cy="23763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209550" y="297614"/>
                <a:ext cx="581025" cy="23763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628758" y="1637735"/>
              <a:ext cx="20432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Lookup Table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513582" y="671324"/>
              <a:ext cx="2466112" cy="1948052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10240" y="4300302"/>
            <a:ext cx="4542962" cy="2308865"/>
            <a:chOff x="6836819" y="3799072"/>
            <a:chExt cx="4542962" cy="2308865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6819" y="3823715"/>
              <a:ext cx="4542962" cy="1862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53"/>
            <p:cNvSpPr txBox="1"/>
            <p:nvPr/>
          </p:nvSpPr>
          <p:spPr>
            <a:xfrm>
              <a:off x="7101444" y="5800160"/>
              <a:ext cx="4133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Aggregated Data Table(Update + Insert)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20278" y="3799072"/>
              <a:ext cx="780722" cy="1887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034698" y="3799073"/>
              <a:ext cx="718778" cy="1887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777648" y="3799072"/>
              <a:ext cx="2592607" cy="188737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384" y="891695"/>
            <a:ext cx="4694606" cy="3029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08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CDB3EC-08DB-42B5-B378-BC6E4D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2737657"/>
          </a:xfrm>
        </p:spPr>
        <p:txBody>
          <a:bodyPr/>
          <a:lstStyle/>
          <a:p>
            <a:r>
              <a:rPr lang="en-US" dirty="0"/>
              <a:t>Leash cord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469904" y="3323304"/>
            <a:ext cx="3082922" cy="517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서핑의 필수 </a:t>
            </a:r>
            <a:r>
              <a:rPr lang="ko-KR" altLang="en-US" dirty="0" smtClean="0"/>
              <a:t>아이템 생명줄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49" y="1320009"/>
            <a:ext cx="70104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81" y="337964"/>
            <a:ext cx="8961120" cy="613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83">
            <a:extLst>
              <a:ext uri="{FF2B5EF4-FFF2-40B4-BE49-F238E27FC236}">
                <a16:creationId xmlns:a16="http://schemas.microsoft.com/office/drawing/2014/main" xmlns="" id="{015C304F-39F6-4A77-A01B-05572ADCA3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9081" y="569611"/>
            <a:ext cx="4340711" cy="738194"/>
          </a:xfrm>
        </p:spPr>
        <p:txBody>
          <a:bodyPr/>
          <a:lstStyle/>
          <a:p>
            <a:r>
              <a:rPr lang="ko-KR" altLang="en-US" sz="400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발레리나" panose="02020600000000000000" pitchFamily="18" charset="-127"/>
                <a:ea typeface="a발레리나" panose="02020600000000000000" pitchFamily="18" charset="-127"/>
              </a:rPr>
              <a:t>두려움이 스릴로</a:t>
            </a:r>
            <a:endParaRPr lang="en-US" sz="4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601055" y="1539452"/>
            <a:ext cx="1297172" cy="776178"/>
          </a:xfrm>
          <a:prstGeom prst="wedgeRoundRectCallout">
            <a:avLst>
              <a:gd name="adj1" fmla="val 19331"/>
              <a:gd name="adj2" fmla="val 66777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0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고객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49641" y="4849721"/>
            <a:ext cx="1873634" cy="870595"/>
          </a:xfrm>
          <a:prstGeom prst="wedgeRoundRectCallout">
            <a:avLst>
              <a:gd name="adj1" fmla="val -31173"/>
              <a:gd name="adj2" fmla="val -67469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000" dirty="0" err="1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DMExpress</a:t>
            </a:r>
            <a:endParaRPr lang="en-US" altLang="ko-KR" sz="2000" dirty="0" smtClean="0">
              <a:solidFill>
                <a:schemeClr val="tx2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2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(</a:t>
            </a:r>
            <a:r>
              <a:rPr lang="ko-KR" altLang="en-US" sz="1200" dirty="0" err="1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한국비지네스써비스</a:t>
            </a:r>
            <a:r>
              <a:rPr lang="en-US" altLang="ko-KR" sz="12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)</a:t>
            </a:r>
            <a:endParaRPr lang="ko-KR" altLang="en-US" sz="1200" dirty="0" smtClean="0">
              <a:solidFill>
                <a:schemeClr val="tx2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432860" y="1056946"/>
            <a:ext cx="1873634" cy="870595"/>
          </a:xfrm>
          <a:prstGeom prst="wedgeRoundRectCallout">
            <a:avLst>
              <a:gd name="adj1" fmla="val -22661"/>
              <a:gd name="adj2" fmla="val -5769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데이터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963787" y="3406081"/>
            <a:ext cx="1873634" cy="689758"/>
          </a:xfrm>
          <a:prstGeom prst="wedgeRoundRectCallout">
            <a:avLst>
              <a:gd name="adj1" fmla="val -57277"/>
              <a:gd name="adj2" fmla="val -24307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Leash cord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2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(</a:t>
            </a:r>
            <a:r>
              <a:rPr lang="ko-KR" altLang="en-US" sz="1200" dirty="0" err="1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한국비지네스써비스</a:t>
            </a:r>
            <a:r>
              <a:rPr lang="en-US" altLang="ko-KR" sz="1200" dirty="0" smtClean="0">
                <a:solidFill>
                  <a:schemeClr val="tx2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)</a:t>
            </a:r>
            <a:endParaRPr lang="ko-KR" altLang="en-US" sz="1200" dirty="0" smtClean="0">
              <a:solidFill>
                <a:schemeClr val="tx2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0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4" grpId="0" animBg="1"/>
      <p:bldP spid="12" grpId="0" animBg="1"/>
      <p:bldP spid="13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4172F78-D011-4AD4-9D9D-5E938A15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36786"/>
            <a:ext cx="12191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</a:t>
            </a:r>
            <a:r>
              <a:rPr lang="ko-KR" altLang="en-US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간편하게 </a:t>
            </a:r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처리 시간은 </a:t>
            </a:r>
            <a:r>
              <a:rPr lang="ko-KR" altLang="en-US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빠르게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5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34" y="2138193"/>
            <a:ext cx="4928616" cy="3886200"/>
          </a:xfrm>
          <a:prstGeom prst="rect">
            <a:avLst/>
          </a:prstGeom>
        </p:spPr>
      </p:pic>
      <p:sp>
        <p:nvSpPr>
          <p:cNvPr id="5" name="구름 모양 설명선 4"/>
          <p:cNvSpPr/>
          <p:nvPr/>
        </p:nvSpPr>
        <p:spPr>
          <a:xfrm>
            <a:off x="1587476" y="1124401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7411011" y="3151984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71483" y="374854"/>
            <a:ext cx="9940877" cy="664868"/>
          </a:xfrm>
        </p:spPr>
        <p:txBody>
          <a:bodyPr/>
          <a:lstStyle/>
          <a:p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한국비지네스써비스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㈜ 주요 제품 목록</a:t>
            </a:r>
            <a:endParaRPr lang="ko-KR" alt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MicroFocus</a:t>
            </a:r>
            <a:r>
              <a:rPr lang="en-US" altLang="ko-KR" dirty="0" smtClean="0"/>
              <a:t>, CA, </a:t>
            </a:r>
            <a:r>
              <a:rPr lang="en-US" altLang="ko-KR" dirty="0" err="1" smtClean="0"/>
              <a:t>Smartx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471482" y="1612491"/>
          <a:ext cx="11169911" cy="4962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447"/>
                <a:gridCol w="6508955"/>
                <a:gridCol w="2005781"/>
                <a:gridCol w="953728"/>
              </a:tblGrid>
              <a:tr h="387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라이선스 방식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46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 smtClean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LoadRunner</a:t>
                      </a:r>
                      <a:endParaRPr lang="en-US" sz="1600" u="none" strike="noStrike" dirty="0" smtClean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부하테스트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대량의 </a:t>
                      </a:r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부하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성능테스트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최소의 자원으로 수행할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있는 솔루션으로 신속하고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정확하게 실제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운용환경과 동일한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부하로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성능테스트를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수행하여 소요되는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비용과 시간을 혁신적으로 절감할 수 있음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동시부하사용자수</a:t>
                      </a:r>
                      <a:endParaRPr lang="en-US" altLang="ko-KR" sz="12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최대부하 </a:t>
                      </a:r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7103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공정관리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기반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공정관리 솔루션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어플리케이션의 테스트 요구사항</a:t>
                      </a:r>
                      <a:r>
                        <a:rPr lang="en-US" altLang="ko-KR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케이스</a:t>
                      </a:r>
                      <a:r>
                        <a:rPr lang="en-US" altLang="ko-KR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실행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결함추적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테스트공정을 관리하며 테스트</a:t>
                      </a:r>
                      <a:r>
                        <a:rPr lang="ko-KR" altLang="en-US" sz="14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관련자들간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커뮤니케이션을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원활하게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동시사용자수 </a:t>
                      </a:r>
                      <a:endParaRPr lang="en-US" altLang="ko-KR" sz="12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Concurrent user)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615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UFT-MC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테스트자동화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어플리케이션의 </a:t>
                      </a:r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기능테스트 자동화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어플리케이션의 기능 결함을 방지하고 다양한 개발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환경에서의 테스트 커버리지를 향상 시켜 최적의 품질을 유지할 수 있도록 지원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동시사용자수 </a:t>
                      </a:r>
                      <a:endParaRPr lang="en-US" altLang="ko-KR" sz="12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Concurrent user)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594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Harvest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형상관리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어플리케이션의 형상관리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빌드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</a:t>
                      </a:r>
                      <a:r>
                        <a:rPr lang="ko-KR" altLang="en-US" sz="14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리포팅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등을 지원하며 개발생산성을 높일 수 있음  </a:t>
                      </a:r>
                      <a:endParaRPr lang="en-US" altLang="ko-KR" sz="14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금융권 중심의 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개 </a:t>
                      </a:r>
                      <a:r>
                        <a:rPr lang="ko-KR" altLang="en-US" sz="14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고객사에서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중 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사용자수</a:t>
                      </a:r>
                      <a:endParaRPr lang="en-US" altLang="ko-KR" sz="12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Named user)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945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APIM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솔루션으로 </a:t>
                      </a:r>
                      <a:r>
                        <a:rPr lang="ko-KR" altLang="en-US" sz="1400" b="0" u="none" strike="noStrike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내부 및 외부의 다양한 채널들과 애플리케이션 연계작업을 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구축하여 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G/W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인증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권한관리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보안설정을 통하여 자사의 소중한 자산을 안전하게 공개할 수 있으며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API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생태계를 구축하여 기업의 비즈니스를 활성화 시키고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수익창출의 핵심 솔루션으로 각광 받고 있음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</a:t>
                      </a:r>
                      <a:r>
                        <a:rPr lang="ko-KR" altLang="en-US" sz="1400" b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금융사에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빠르게 도입 진행 중 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Portal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별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G/W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en-US" altLang="ko-KR" sz="12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631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SMTX HCI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통합 가상화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Converged Infrastructure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기존의 물리적인 서버에 소프트웨어 정의 기술을 채택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서버구성에 필요한 다양한 리소스들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등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일체화 시켜 도입비용과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 구성 및 관리 시간을 획기적으로 단축 시킬 수 있음 </a:t>
                      </a:r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라이선스 방식으로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Node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기본으로 구성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Smartx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04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xmlns="" id="{CEF3DB8D-92BA-42C1-BAD6-0E8E9474C978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435" y="3428999"/>
            <a:ext cx="4047565" cy="3429001"/>
          </a:xfr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2596B843-4631-4C3E-8BA7-6E1D9C068C2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4434" y="3368536"/>
            <a:ext cx="4047565" cy="348946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8CABE0A-953E-4801-BFE2-B48E924BE0F2}"/>
              </a:ext>
            </a:extLst>
          </p:cNvPr>
          <p:cNvSpPr/>
          <p:nvPr/>
        </p:nvSpPr>
        <p:spPr>
          <a:xfrm>
            <a:off x="8144433" y="-3"/>
            <a:ext cx="4050833" cy="3429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xmlns="" id="{CD08C343-A373-4CE5-80AD-9931A2FFB9A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91EDA735-6082-47F3-892E-1C7EE3A23B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CDB3EC-08DB-42B5-B378-BC6E4D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2737657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ko-KR" altLang="en-US" sz="28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한국비지네스써비스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xmlns="" id="{A3A4DB22-7667-4D7E-86B0-CA9DDB8F51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36269" y="396105"/>
            <a:ext cx="3270337" cy="2626740"/>
          </a:xfrm>
        </p:spPr>
        <p:txBody>
          <a:bodyPr/>
          <a:lstStyle/>
          <a:p>
            <a:r>
              <a:rPr 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1973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년 창립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46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년 이상 정직과 신뢰로 지원 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고객에게는 최고 품질의 솔루션을 제공</a:t>
            </a:r>
            <a:endParaRPr lang="en-US" altLang="ko-KR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비즈니스 파트너에게는 최고의 성과를 공유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xmlns="" id="{4B82F792-3784-4CCC-A756-F06B658F8B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551517" y="3806486"/>
            <a:ext cx="3270337" cy="261850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서울시 서초구 반포본동 </a:t>
            </a:r>
            <a:r>
              <a:rPr lang="en-US" altLang="ko-KR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H-308 (9</a:t>
            </a: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호선 </a:t>
            </a:r>
            <a:r>
              <a:rPr lang="ko-KR" altLang="en-US" sz="18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구반포</a:t>
            </a: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역</a:t>
            </a:r>
            <a:r>
              <a:rPr lang="en-US" altLang="ko-KR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en-US" dirty="0"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 b="1" spc="300" dirty="0" smtClean="0">
                <a:solidFill>
                  <a:schemeClr val="accent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소프트웨어사업본부</a:t>
            </a:r>
            <a:endParaRPr lang="en-US" sz="1400" b="1" spc="300" dirty="0">
              <a:solidFill>
                <a:schemeClr val="accent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어플리케이션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데이터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정보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보안 관리 솔루션</a:t>
            </a:r>
            <a:endParaRPr lang="en-US" sz="1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015C304F-39F6-4A77-A01B-05572ADCA3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1484" y="4142149"/>
            <a:ext cx="3081342" cy="1558421"/>
          </a:xfrm>
        </p:spPr>
        <p:txBody>
          <a:bodyPr/>
          <a:lstStyle/>
          <a:p>
            <a:r>
              <a:rPr lang="ko-KR" altLang="en-US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세계적인 명성과 검증된 소프트웨어 제품을 국내 정보 기술 발전을 위하여 공급해 온 국내 최초의 소프트웨어 전문 회사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536F9A40-0281-4499-B80A-7063BCA038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469904" y="3323304"/>
            <a:ext cx="3082922" cy="517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국내 최초의 </a:t>
            </a:r>
            <a:endParaRPr lang="en-US" altLang="ko-KR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소프트웨어 전문회사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255" y="12999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20" y="2311454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448" y="230082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517" y="1331636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82" y="481725"/>
            <a:ext cx="1561206" cy="4987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4365" y="4541268"/>
            <a:ext cx="524637" cy="608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8296" y="4541268"/>
            <a:ext cx="606266" cy="5610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8860" y="3684048"/>
            <a:ext cx="600075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3556" y="3684048"/>
            <a:ext cx="526256" cy="6129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4584" y="5404270"/>
            <a:ext cx="465201" cy="560356"/>
          </a:xfrm>
          <a:prstGeom prst="rect">
            <a:avLst/>
          </a:prstGeom>
        </p:spPr>
      </p:pic>
      <p:pic>
        <p:nvPicPr>
          <p:cNvPr id="4100" name="Picture 4" descr="ETC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02" y="5383479"/>
            <a:ext cx="561761" cy="56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948934" y="3806486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공공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22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68983" y="4656722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제조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13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68983" y="5504118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SI 19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50410" y="3821267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금융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55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6812" y="4656722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통신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6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60227" y="5481544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기타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12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40590" y="6224595"/>
            <a:ext cx="1711037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고객 </a:t>
            </a:r>
            <a:r>
              <a:rPr lang="en-US" altLang="ko-KR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127</a:t>
            </a:r>
            <a:r>
              <a:rPr lang="ko-KR" altLang="en-US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</p:spTree>
    <p:extLst>
      <p:ext uri="{BB962C8B-B14F-4D97-AF65-F5344CB8AC3E}">
        <p14:creationId xmlns:p14="http://schemas.microsoft.com/office/powerpoint/2010/main" val="267955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71483" y="374854"/>
            <a:ext cx="9940877" cy="664868"/>
          </a:xfrm>
        </p:spPr>
        <p:txBody>
          <a:bodyPr/>
          <a:lstStyle/>
          <a:p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한국비지네스써비스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㈜ 주요 제품 목록</a:t>
            </a:r>
            <a:endParaRPr lang="ko-KR" alt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Veritas, Symantec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471483" y="1651685"/>
          <a:ext cx="11169911" cy="46999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4983"/>
                <a:gridCol w="6567095"/>
                <a:gridCol w="2231923"/>
                <a:gridCol w="825910"/>
              </a:tblGrid>
              <a:tr h="3215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제품명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제품 개요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라이선스 방식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Vender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9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 smtClean="0">
                          <a:effectLst/>
                        </a:rPr>
                        <a:t>Netbackup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데이터백업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데이터 백업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SW </a:t>
                      </a:r>
                      <a:r>
                        <a:rPr lang="ko-KR" altLang="en-US" sz="14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전세계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4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위의 백업 및 복구 솔루션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 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칩셋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백업장비별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(VTL.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 및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드라이버 수량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Veritas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515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 smtClean="0">
                          <a:effectLst/>
                        </a:rPr>
                        <a:t>Infoscale</a:t>
                      </a:r>
                      <a:endParaRPr lang="en-US" sz="16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파일공유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파일공유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0000"/>
                          </a:solidFill>
                          <a:effectLst/>
                        </a:rPr>
                        <a:t>클러스터링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 솔루션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IT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서비스의 연속성을 제공하며</a:t>
                      </a:r>
                      <a:r>
                        <a:rPr lang="en-US" altLang="ko-KR" sz="14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신속하게 중요한 데이터베이스 및 애플리케이션 복구를 지원 </a:t>
                      </a:r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서버 </a:t>
                      </a:r>
                      <a:r>
                        <a:rPr lang="ko-KR" altLang="en-US" sz="1200" u="none" strike="noStrike" dirty="0" err="1" smtClean="0">
                          <a:effectLst/>
                        </a:rPr>
                        <a:t>모델별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Core</a:t>
                      </a:r>
                      <a:r>
                        <a:rPr lang="en-US" altLang="ko-KR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200" u="none" strike="noStrike" baseline="0" dirty="0" smtClean="0">
                          <a:effectLst/>
                        </a:rPr>
                        <a:t>수량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695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Velocity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카피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관리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쉽고 빠른 카피 데이터 관리 솔루션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온디맨드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셀프서비스 방식으로 무제한의 가상 카피본에 대한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엑세스를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제공하여 대기 또는 지연 시간 없이 필요한 시점에 신속하게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엑세스를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지원</a:t>
                      </a:r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용량단위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(1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TB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기준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47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Altiris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자산관리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소프트웨어 자산관리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PMS ( Patch Management SW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솔루션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Client 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수량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Symantec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512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SEP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바이러스 백신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기업용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0000"/>
                          </a:solidFill>
                          <a:effectLst/>
                        </a:rPr>
                        <a:t>엔드포인트</a:t>
                      </a:r>
                      <a:r>
                        <a:rPr lang="ko-KR" alt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 보안 솔루션 </a:t>
                      </a:r>
                      <a:r>
                        <a:rPr lang="ko-KR" altLang="en-US" sz="1400" b="0" u="none" strike="noStrike" dirty="0" smtClean="0">
                          <a:solidFill>
                            <a:schemeClr val="dk1"/>
                          </a:solidFill>
                          <a:effectLst/>
                        </a:rPr>
                        <a:t>알려지지 않은 신종 보안위협을 차단하고 다중 계층의 보호 구조 및 가상환경까지 지원하는 통합보안 솔루션 </a:t>
                      </a:r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Server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및 사용자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</a:tr>
              <a:tr h="695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DLP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유출방지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Loss Prevention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네트워크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엔드포인트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스토리지 등 기업의 전체 범위에서  데이터 저장된 위치를 찾아 데이터 사용현황을 모니터링 하여 데이터가 유출되거나 도용되지 않도록 보호함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네트워크 및 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엔드포인트의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사용자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  <a:tr h="695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ATP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지능형 보안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Advanced Threat Protection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기업내의 다양한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엔드포인트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전반에서 가장 복잡한 지능형 공격까지 찾아내 우선순위에 따라 신속하게 보안문제를 해결하는 새로운 통합 보안 솔루션</a:t>
                      </a:r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Appliance 1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 필수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수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07" marR="4807" marT="48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7" marR="4807" marT="480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6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BCBEED-F9AA-6E4C-B82E-6CB21004BB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92DB470-087E-7042-A4B2-A46D9DA3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Syncsort’s</a:t>
            </a:r>
            <a:r>
              <a:rPr lang="en-US" dirty="0"/>
              <a:t> Application Data Integration Family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0C2D590-80E6-4D40-B33C-198229929788}"/>
              </a:ext>
            </a:extLst>
          </p:cNvPr>
          <p:cNvGrpSpPr/>
          <p:nvPr/>
        </p:nvGrpSpPr>
        <p:grpSpPr>
          <a:xfrm>
            <a:off x="455313" y="1039722"/>
            <a:ext cx="11281374" cy="4508463"/>
            <a:chOff x="271164" y="1039722"/>
            <a:chExt cx="11281374" cy="4508463"/>
          </a:xfrm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C06104B2-6BE5-D842-8910-BF68BA61D5D1}"/>
                </a:ext>
              </a:extLst>
            </p:cNvPr>
            <p:cNvSpPr/>
            <p:nvPr/>
          </p:nvSpPr>
          <p:spPr>
            <a:xfrm>
              <a:off x="271164" y="1039722"/>
              <a:ext cx="11281374" cy="9638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="" xmlns:a16="http://schemas.microsoft.com/office/drawing/2014/main" id="{1C3200E7-18D4-CD4D-8F20-267E28C7DBFE}"/>
                </a:ext>
              </a:extLst>
            </p:cNvPr>
            <p:cNvSpPr/>
            <p:nvPr/>
          </p:nvSpPr>
          <p:spPr>
            <a:xfrm>
              <a:off x="271165" y="2769973"/>
              <a:ext cx="2027192" cy="27782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2000" b="1" dirty="0">
                  <a:latin typeface="+mj-lt"/>
                </a:rPr>
                <a:t>Connect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>Sort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altLang="ko-KR" sz="1400" dirty="0"/>
                <a:t>Windows, UNIX </a:t>
              </a:r>
              <a:r>
                <a:rPr lang="ko-KR" altLang="en-US" sz="1400" dirty="0"/>
                <a:t>및 </a:t>
              </a:r>
              <a:r>
                <a:rPr lang="en-US" altLang="ko-KR" sz="1400" dirty="0"/>
                <a:t>Linux</a:t>
              </a:r>
              <a:r>
                <a:rPr lang="ko-KR" altLang="en-US" sz="1400" dirty="0"/>
                <a:t>용 고성능 </a:t>
              </a:r>
              <a:r>
                <a:rPr lang="en-US" altLang="ko-KR" sz="1400" dirty="0" smtClean="0"/>
                <a:t>Sort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가속화</a:t>
              </a: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i="1" dirty="0">
                  <a:latin typeface="+mj-lt"/>
                </a:rPr>
                <a:t>Previously DMX Sort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="" xmlns:a16="http://schemas.microsoft.com/office/drawing/2014/main" id="{AF3A6FE8-A8F7-7B48-8A7E-F449931AAD00}"/>
                </a:ext>
              </a:extLst>
            </p:cNvPr>
            <p:cNvSpPr/>
            <p:nvPr/>
          </p:nvSpPr>
          <p:spPr>
            <a:xfrm>
              <a:off x="2584710" y="2769973"/>
              <a:ext cx="2027192" cy="277821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2000" b="1" dirty="0">
                  <a:latin typeface="+mj-lt"/>
                </a:rPr>
                <a:t>Connect </a:t>
              </a:r>
              <a:r>
                <a:rPr lang="en-US" sz="2000" b="1" dirty="0" err="1">
                  <a:latin typeface="+mj-lt"/>
                </a:rPr>
                <a:t>AppMod</a:t>
              </a: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altLang="ko-KR" sz="1400" dirty="0"/>
                <a:t>Windows, UNIX </a:t>
              </a:r>
              <a:r>
                <a:rPr lang="ko-KR" altLang="en-US" sz="1400" dirty="0"/>
                <a:t>및 </a:t>
              </a:r>
              <a:r>
                <a:rPr lang="en-US" altLang="ko-KR" sz="1400" dirty="0"/>
                <a:t>Linux</a:t>
              </a:r>
              <a:r>
                <a:rPr lang="ko-KR" altLang="en-US" sz="1400" dirty="0"/>
                <a:t>용 </a:t>
              </a:r>
              <a:r>
                <a:rPr lang="ko-KR" altLang="en-US" sz="1400" dirty="0" err="1"/>
                <a:t>메인프레임</a:t>
              </a:r>
              <a:r>
                <a:rPr lang="ko-KR" altLang="en-US" sz="1400" dirty="0"/>
                <a:t> </a:t>
              </a:r>
              <a:r>
                <a:rPr lang="en-US" altLang="ko-KR" sz="1400" dirty="0" smtClean="0"/>
                <a:t>Sort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가속화 및 </a:t>
              </a:r>
              <a:r>
                <a:rPr lang="en-US" altLang="ko-KR" sz="1400" dirty="0" err="1" smtClean="0"/>
                <a:t>Rehosting</a:t>
              </a:r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i="1" dirty="0"/>
                <a:t>Previously DMX App Mod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A39D37F0-71AD-E64F-AC9D-C44337E8160E}"/>
                </a:ext>
              </a:extLst>
            </p:cNvPr>
            <p:cNvSpPr/>
            <p:nvPr/>
          </p:nvSpPr>
          <p:spPr>
            <a:xfrm>
              <a:off x="4898255" y="2769973"/>
              <a:ext cx="2027192" cy="277821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2000" b="1" dirty="0">
                  <a:latin typeface="+mj-lt"/>
                </a:rPr>
                <a:t>Connect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>ETL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en-US" altLang="ko-KR" sz="1400" dirty="0"/>
                <a:t>Windows, UNIX, Linux </a:t>
              </a:r>
              <a:r>
                <a:rPr lang="ko-KR" altLang="en-US" sz="1400" dirty="0"/>
                <a:t>및 </a:t>
              </a:r>
              <a:r>
                <a:rPr lang="ko-KR" altLang="en-US" sz="1400" dirty="0" err="1"/>
                <a:t>클라우드용</a:t>
              </a:r>
              <a:r>
                <a:rPr lang="ko-KR" altLang="en-US" sz="1400" dirty="0"/>
                <a:t> 고성능 </a:t>
              </a:r>
              <a:r>
                <a:rPr lang="en-US" altLang="ko-KR" sz="1400" dirty="0"/>
                <a:t>ETL</a:t>
              </a:r>
              <a:endParaRPr lang="en-US" sz="1400" dirty="0">
                <a:latin typeface="+mj-lt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400" dirty="0">
                <a:latin typeface="+mj-lt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400" i="1" dirty="0">
                  <a:latin typeface="+mj-lt"/>
                </a:rPr>
                <a:t>Previously DMX ETL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="" xmlns:a16="http://schemas.microsoft.com/office/drawing/2014/main" id="{114A934A-CE8D-7F46-A2BF-BAE4A9957B78}"/>
                </a:ext>
              </a:extLst>
            </p:cNvPr>
            <p:cNvSpPr/>
            <p:nvPr/>
          </p:nvSpPr>
          <p:spPr>
            <a:xfrm>
              <a:off x="7211800" y="2769973"/>
              <a:ext cx="2027192" cy="277821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2000" b="1" dirty="0">
                  <a:latin typeface="+mj-lt"/>
                </a:rPr>
                <a:t>Connect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>for Big Data</a:t>
              </a: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2000" b="1" dirty="0">
                <a:latin typeface="+mj-lt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400" dirty="0" err="1">
                  <a:latin typeface="+mj-lt"/>
                </a:rPr>
                <a:t>빅</a:t>
              </a:r>
              <a:r>
                <a:rPr lang="ko-KR" altLang="en-US" sz="1400" dirty="0">
                  <a:latin typeface="+mj-lt"/>
                </a:rPr>
                <a:t> 데이터의 사</a:t>
              </a:r>
              <a:r>
                <a:rPr lang="ko-KR" altLang="en-US" sz="1400" dirty="0" smtClean="0">
                  <a:latin typeface="+mj-lt"/>
                </a:rPr>
                <a:t>내 </a:t>
              </a:r>
              <a:r>
                <a:rPr lang="ko-KR" altLang="en-US" sz="1400" dirty="0">
                  <a:latin typeface="+mj-lt"/>
                </a:rPr>
                <a:t>및 </a:t>
              </a:r>
              <a:r>
                <a:rPr lang="ko-KR" altLang="en-US" sz="1400" dirty="0" err="1">
                  <a:latin typeface="+mj-lt"/>
                </a:rPr>
                <a:t>클라우드</a:t>
              </a:r>
              <a:r>
                <a:rPr lang="ko-KR" altLang="en-US" sz="1400" dirty="0">
                  <a:latin typeface="+mj-lt"/>
                </a:rPr>
                <a:t> 플랫폼 용 고성능 </a:t>
              </a:r>
              <a:r>
                <a:rPr lang="en-US" altLang="ko-KR" sz="1400" dirty="0">
                  <a:latin typeface="+mj-lt"/>
                </a:rPr>
                <a:t>ETL</a:t>
              </a: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i="1" dirty="0">
                  <a:latin typeface="+mj-lt"/>
                </a:rPr>
                <a:t>Previously DMX-h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="" xmlns:a16="http://schemas.microsoft.com/office/drawing/2014/main" id="{02B3D370-4682-D248-B568-82852D2F10E9}"/>
                </a:ext>
              </a:extLst>
            </p:cNvPr>
            <p:cNvSpPr/>
            <p:nvPr/>
          </p:nvSpPr>
          <p:spPr>
            <a:xfrm>
              <a:off x="9525346" y="2769973"/>
              <a:ext cx="2027192" cy="277821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2000" b="1" dirty="0">
                  <a:latin typeface="+mj-lt"/>
                </a:rPr>
                <a:t>Connect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>CDC</a:t>
              </a:r>
              <a:br>
                <a:rPr lang="en-US" sz="2000" b="1" dirty="0">
                  <a:latin typeface="+mj-lt"/>
                </a:rPr>
              </a:br>
              <a:r>
                <a:rPr lang="en-US" sz="2000" b="1" dirty="0">
                  <a:latin typeface="+mj-lt"/>
                </a:rPr>
                <a:t/>
              </a:r>
              <a:br>
                <a:rPr lang="en-US" sz="2000" b="1" dirty="0">
                  <a:latin typeface="+mj-lt"/>
                </a:rPr>
              </a:br>
              <a:r>
                <a:rPr lang="ko-KR" altLang="en-US" sz="1200" dirty="0"/>
                <a:t>데이터베이스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데이터 </a:t>
              </a:r>
              <a:r>
                <a:rPr lang="ko-KR" altLang="en-US" sz="1200" dirty="0" err="1"/>
                <a:t>웨어하우스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클라우드</a:t>
              </a:r>
              <a:r>
                <a:rPr lang="ko-KR" altLang="en-US" sz="1200" dirty="0"/>
                <a:t> 및 </a:t>
              </a:r>
              <a:r>
                <a:rPr lang="ko-KR" altLang="en-US" sz="1200" dirty="0" err="1"/>
                <a:t>빅</a:t>
              </a:r>
              <a:r>
                <a:rPr lang="ko-KR" altLang="en-US" sz="1200" dirty="0"/>
                <a:t> 데이터에 대한 실시간 데이터베이스 복제</a:t>
              </a: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dirty="0">
                  <a:latin typeface="+mj-lt"/>
                </a:rPr>
                <a:t/>
              </a:r>
              <a:br>
                <a:rPr lang="en-US" sz="1400" dirty="0">
                  <a:latin typeface="+mj-lt"/>
                </a:rPr>
              </a:br>
              <a:r>
                <a:rPr lang="en-US" sz="1400" i="1" dirty="0">
                  <a:latin typeface="+mj-lt"/>
                </a:rPr>
                <a:t>Previously MIMIX Share &amp; DMX CDC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9CF0EFB-95C8-D949-8603-B57214B96124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1468910" y="2003549"/>
            <a:ext cx="4627090" cy="766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7064427-02A9-A84F-84D7-6CBD631CB424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782455" y="2003549"/>
            <a:ext cx="2313545" cy="766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87466F29-98B6-DB48-969F-79DF390CCC8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096000" y="2003549"/>
            <a:ext cx="0" cy="766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7DEDE90-E8DB-1E48-8D24-1D80BBD935F0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6096000" y="2003549"/>
            <a:ext cx="2313545" cy="766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D0AFFDF-A444-2248-8DEF-CAD28036C3F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6096000" y="2003549"/>
            <a:ext cx="4627091" cy="766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76EA8E23-DC0C-4D07-98F9-395B5A30B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35" y="1147092"/>
            <a:ext cx="4401732" cy="9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419E1-00B1-4B4F-9F01-F798EB2B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Connect</a:t>
            </a:r>
            <a:r>
              <a:rPr lang="en-US" dirty="0"/>
              <a:t> CDC Features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1B2A48-49D9-4B4F-BE03-BA539C93C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321" y="1977781"/>
            <a:ext cx="3589235" cy="1285656"/>
          </a:xfrm>
        </p:spPr>
        <p:txBody>
          <a:bodyPr/>
          <a:lstStyle/>
          <a:p>
            <a:r>
              <a:rPr lang="en-US" dirty="0"/>
              <a:t>Log-based Change Data Capture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백업 및 복구를 위해 이미 존재하는 트랜잭션 로그 파일의 변경 사항을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캡처하여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원본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데이터베이스에 대한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침입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적 작업이 불필요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0B1E8B7-2BB5-4388-983C-48C52F0721A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248306" y="1977781"/>
            <a:ext cx="3800681" cy="3228155"/>
          </a:xfrm>
        </p:spPr>
        <p:txBody>
          <a:bodyPr/>
          <a:lstStyle/>
          <a:p>
            <a:r>
              <a:rPr lang="en-US" dirty="0"/>
              <a:t>Flexible Support for Popular Databases, Cloud Data Stores, and Streaming Frameworks 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Between relational databases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relational databases and the data warehouse 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relational databases to streaming frameworks 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relational databases to cloud data stores 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Supports flexible data sharing topologies 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0CA1655-E4DA-4C9B-9205-7698B74B68E3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Syncsort Confidential and Proprietary - do not copy or distribute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2528981-3F70-4875-823F-8CB1F7865E0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EBA40CB-9C29-420E-935B-82B45E24380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5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5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788C4A27-FAAF-46D1-8253-7DD1F2EABD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440737" y="1977780"/>
            <a:ext cx="3448050" cy="2594219"/>
          </a:xfrm>
        </p:spPr>
        <p:txBody>
          <a:bodyPr/>
          <a:lstStyle/>
          <a:p>
            <a:r>
              <a:rPr lang="en-US" dirty="0"/>
              <a:t>Flexible </a:t>
            </a:r>
            <a:r>
              <a:rPr lang="en-US" dirty="0" smtClean="0"/>
              <a:t>Deployment </a:t>
            </a:r>
            <a:r>
              <a:rPr lang="en-US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유연한 구축</a:t>
            </a:r>
            <a:r>
              <a:rPr lang="en-US" altLang="ko-KR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 CDC</a:t>
            </a: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는 인프라 요구를 충족시키기 위해 다양한 복제 구성을 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지원</a:t>
            </a:r>
            <a:endParaRPr lang="en-US" sz="14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기본 일대일</a:t>
            </a:r>
            <a:r>
              <a:rPr lang="en-US" altLang="ko-KR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일대다 </a:t>
            </a: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및 </a:t>
            </a:r>
            <a:r>
              <a:rPr lang="ko-KR" altLang="en-US" sz="1400" dirty="0" err="1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다대일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복제 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구성 지원</a:t>
            </a:r>
            <a:endParaRPr lang="en-US" sz="14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고급 양방향</a:t>
            </a:r>
            <a:r>
              <a:rPr lang="en-US" altLang="ko-KR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양방향 및 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계단식</a:t>
            </a:r>
            <a:r>
              <a:rPr lang="en-US" altLang="ko-KR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(cascade)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구성</a:t>
            </a:r>
            <a:endParaRPr lang="en-US" sz="14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토폴로지를 결합 할 수도 </a:t>
            </a:r>
            <a:r>
              <a:rPr lang="ko-KR" altLang="en-US" sz="1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있음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A545E65-8F7A-4C49-B86B-CE12F92A54A0}"/>
              </a:ext>
            </a:extLst>
          </p:cNvPr>
          <p:cNvSpPr txBox="1">
            <a:spLocks/>
          </p:cNvSpPr>
          <p:nvPr/>
        </p:nvSpPr>
        <p:spPr>
          <a:xfrm>
            <a:off x="267321" y="3480496"/>
            <a:ext cx="3651536" cy="2638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Resiliency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고도 B" panose="02000503000000020004" pitchFamily="2" charset="-127"/>
                <a:ea typeface="고도 B" panose="02000503000000020004" pitchFamily="2" charset="-127"/>
              </a:rPr>
              <a:t>복원력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9BFF"/>
              </a:solidFill>
              <a:effectLst/>
              <a:uLnTx/>
              <a:uFillTx/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연결 실패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네트워크 장애 또는 소스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대상 및 애플리케이션 서버 장애가 있는 경우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 CDC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는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수동으로 개입하거나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재 동기화하지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않고도 자동으로 복구 가능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데이터 전송이 중단된 정확한 위치를 추적하고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수동 개입 없이 데이터 손실 없이 데이터 중복 제거가 없는 정확한 지점에서 자동으로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재 시작 됨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9B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419E1-00B1-4B4F-9F01-F798EB2B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1325563"/>
          </a:xfrm>
        </p:spPr>
        <p:txBody>
          <a:bodyPr/>
          <a:lstStyle/>
          <a:p>
            <a:r>
              <a:rPr lang="en-US" b="1" dirty="0"/>
              <a:t>Connect</a:t>
            </a:r>
            <a:r>
              <a:rPr lang="en-US" dirty="0"/>
              <a:t> CDC Features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1B2A48-49D9-4B4F-BE03-BA539C93C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1825627"/>
            <a:ext cx="3530241" cy="1332972"/>
          </a:xfrm>
        </p:spPr>
        <p:txBody>
          <a:bodyPr/>
          <a:lstStyle/>
          <a:p>
            <a:r>
              <a:rPr lang="en-US" dirty="0"/>
              <a:t>Fault </a:t>
            </a:r>
            <a:r>
              <a:rPr lang="en-US" dirty="0" smtClean="0"/>
              <a:t>Tolerance </a:t>
            </a:r>
            <a:r>
              <a:rPr lang="en-US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결함 허용</a:t>
            </a:r>
            <a:r>
              <a:rPr lang="en-US" altLang="ko-KR" sz="1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내장된 충돌 모니터링 및 충돌 해결로 데이터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무결성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보장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충돌 해결 및 충돌 모니터링과 같은 데이터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무결성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요구 사항 지원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0B1E8B7-2BB5-4388-983C-48C52F0721A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93808" y="1825626"/>
            <a:ext cx="3447369" cy="2959025"/>
          </a:xfrm>
        </p:spPr>
        <p:txBody>
          <a:bodyPr/>
          <a:lstStyle/>
          <a:p>
            <a:r>
              <a:rPr lang="en-US" dirty="0"/>
              <a:t>Data Governance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CDC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는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모든 소비자가 읽을 수 있는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Kafka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스키마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레지스트리와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통합되므로 메타데이터는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Kafka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가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공급하고 있는 애플리케이션이나 시스템으로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보존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CDC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는 애플리케이션 데이터 파이프라인을 통한 완벽한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end-to-end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데이터 전송을 위해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 ETL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또는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Connect for Big Data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와 함께 사용할 수 있음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데이터 액세스 및 변경 내역에 대한 감사 추적 표시</a:t>
            </a:r>
            <a:endParaRPr 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0CA1655-E4DA-4C9B-9205-7698B74B68E3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Syncsort Confidential and Proprietary - do not copy or distribute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2528981-3F70-4875-823F-8CB1F7865E0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EBA40CB-9C29-420E-935B-82B45E24380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5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5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788C4A27-FAAF-46D1-8253-7DD1F2EABD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440737" y="1825625"/>
            <a:ext cx="3623443" cy="1644650"/>
          </a:xfrm>
        </p:spPr>
        <p:txBody>
          <a:bodyPr/>
          <a:lstStyle/>
          <a:p>
            <a:r>
              <a:rPr lang="en-US" dirty="0"/>
              <a:t>Minimal Impact on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로그 기반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CDC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는 이미 생성된 로그의 변경 사항을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캡처하여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원본 데이터베이스 성능 유지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변경된 데이터만 이동하여 네트워크 대역폭 절약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A545E65-8F7A-4C49-B86B-CE12F92A54A0}"/>
              </a:ext>
            </a:extLst>
          </p:cNvPr>
          <p:cNvSpPr txBox="1">
            <a:spLocks/>
          </p:cNvSpPr>
          <p:nvPr/>
        </p:nvSpPr>
        <p:spPr>
          <a:xfrm>
            <a:off x="450620" y="3382814"/>
            <a:ext cx="3447369" cy="110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Secure Data Transfer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Kerberos authentication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TLS/SSL encryption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9B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9A654A5D-918D-42DA-AEDA-B360CDCCD046}"/>
              </a:ext>
            </a:extLst>
          </p:cNvPr>
          <p:cNvSpPr txBox="1">
            <a:spLocks/>
          </p:cNvSpPr>
          <p:nvPr/>
        </p:nvSpPr>
        <p:spPr>
          <a:xfrm>
            <a:off x="450619" y="4709236"/>
            <a:ext cx="3447369" cy="110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B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Graphical 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E2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No coding or tuning</a:t>
            </a: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모니터링 콘솔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+ SMTP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이메일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 알림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Calibri Light" panose="020F0302020204030204" pitchFamily="34" charset="0"/>
            </a:endParaRPr>
          </a:p>
          <a:p>
            <a:pPr marL="285750" lvl="0" indent="-285750">
              <a:buClr>
                <a:srgbClr val="7FE2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서로 다른 테이블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행 및 열 간의 데이터 자동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 Light" panose="020F0302020204030204" pitchFamily="34" charset="0"/>
              </a:rPr>
              <a:t>매핑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42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Broad Range of Supported Platforms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4" y="1103804"/>
            <a:ext cx="11239500" cy="5543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3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4172F78-D011-4AD4-9D9D-5E938A15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9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xmlns="" id="{CEF3DB8D-92BA-42C1-BAD6-0E8E9474C978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435" y="3428999"/>
            <a:ext cx="4047565" cy="3429001"/>
          </a:xfr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2596B843-4631-4C3E-8BA7-6E1D9C068C2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4434" y="3368536"/>
            <a:ext cx="4047565" cy="348946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8CABE0A-953E-4801-BFE2-B48E924BE0F2}"/>
              </a:ext>
            </a:extLst>
          </p:cNvPr>
          <p:cNvSpPr/>
          <p:nvPr/>
        </p:nvSpPr>
        <p:spPr>
          <a:xfrm>
            <a:off x="8144433" y="-3"/>
            <a:ext cx="4050833" cy="3429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21" name="Picture 20" descr="Regions-Bank-Logo.jpg">
            <a:extLst>
              <a:ext uri="{FF2B5EF4-FFF2-40B4-BE49-F238E27FC236}">
                <a16:creationId xmlns:a16="http://schemas.microsoft.com/office/drawing/2014/main" xmlns="" id="{B56CCE73-3660-4255-B07E-23628C4F00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63235" y="463199"/>
            <a:ext cx="1020607" cy="207566"/>
          </a:xfrm>
          <a:prstGeom prst="rect">
            <a:avLst/>
          </a:prstGeom>
        </p:spPr>
      </p:pic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xmlns="" id="{CD08C343-A373-4CE5-80AD-9931A2FFB9A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91EDA735-6082-47F3-892E-1C7EE3A23B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CDB3EC-08DB-42B5-B378-BC6E4D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2737657"/>
          </a:xfrm>
        </p:spPr>
        <p:txBody>
          <a:bodyPr/>
          <a:lstStyle/>
          <a:p>
            <a:r>
              <a:rPr lang="en-US" dirty="0"/>
              <a:t>Introducing Syncsort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xmlns="" id="{A3A4DB22-7667-4D7E-86B0-CA9DDB8F51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36269" y="925499"/>
            <a:ext cx="3270337" cy="1620197"/>
          </a:xfrm>
        </p:spPr>
        <p:txBody>
          <a:bodyPr/>
          <a:lstStyle/>
          <a:p>
            <a:r>
              <a:rPr lang="en-US" dirty="0"/>
              <a:t>&gt;7,000 customers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 84 of the Fortune 100</a:t>
            </a:r>
            <a:br>
              <a:rPr lang="en-US" dirty="0"/>
            </a:br>
            <a:endParaRPr lang="en-US" dirty="0"/>
          </a:p>
          <a:p>
            <a:r>
              <a:rPr lang="en-US" dirty="0"/>
              <a:t> Customers in &gt;100 </a:t>
            </a:r>
            <a:r>
              <a:rPr lang="en-US" dirty="0" smtClean="0"/>
              <a:t>countries</a:t>
            </a:r>
            <a:endParaRPr lang="en-US" dirty="0"/>
          </a:p>
          <a:p>
            <a:endParaRPr lang="en-US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xmlns="" id="{4B82F792-3784-4CCC-A756-F06B658F8B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551517" y="3806486"/>
            <a:ext cx="3270337" cy="261850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Headquarters: Pearl River, NY</a:t>
            </a:r>
            <a:r>
              <a:rPr lang="en-US" dirty="0"/>
              <a:t/>
            </a:r>
            <a:br>
              <a:rPr lang="en-US" dirty="0"/>
            </a:br>
            <a:r>
              <a:rPr lang="en-US" sz="1400" b="1" spc="300" dirty="0">
                <a:solidFill>
                  <a:schemeClr val="accent2"/>
                </a:solidFill>
              </a:rPr>
              <a:t>U.S. LOCATIONS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Burlington, MA; Dublin, OH; Irvine, CA; </a:t>
            </a:r>
            <a:br>
              <a:rPr lang="en-US" sz="1400" dirty="0"/>
            </a:br>
            <a:r>
              <a:rPr lang="en-US" sz="1400" dirty="0"/>
              <a:t>Oakbrook Terrace, IL; Raleigh, NC; Rochester, MN</a:t>
            </a:r>
          </a:p>
          <a:p>
            <a:pPr>
              <a:lnSpc>
                <a:spcPct val="100000"/>
              </a:lnSpc>
            </a:pPr>
            <a:r>
              <a:rPr lang="en-US" sz="1400" b="1" spc="300" dirty="0">
                <a:solidFill>
                  <a:schemeClr val="accent2"/>
                </a:solidFill>
              </a:rPr>
              <a:t>GROWING GLOBAL PRESENCE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U.K., France, Germany, Netherlands, Israel, Hong Kong, Japan, Brazil, </a:t>
            </a:r>
            <a:br>
              <a:rPr lang="en-US" sz="1400" dirty="0"/>
            </a:br>
            <a:r>
              <a:rPr lang="en-US" sz="1400" dirty="0"/>
              <a:t>India, Australia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015C304F-39F6-4A77-A01B-05572ADCA3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1484" y="4142149"/>
            <a:ext cx="3081342" cy="1558421"/>
          </a:xfrm>
        </p:spPr>
        <p:txBody>
          <a:bodyPr/>
          <a:lstStyle/>
          <a:p>
            <a:r>
              <a:rPr lang="en-US" altLang="ko-KR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Big 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Iron to Big </a:t>
            </a:r>
            <a:r>
              <a:rPr lang="en-US" altLang="ko-KR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기존 데이터 시스템을 최적화하고 이러한 시스템의 중요한 데이터를 차세대 분석 환경으로 전달하는 솔루션으로 구성됩니다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최근 빠르게 성장하는 시장 부문이다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536F9A40-0281-4499-B80A-7063BCA038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xmlns="" id="{21CDEE12-B3C5-4466-8285-0F63170B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67557" y="5069381"/>
            <a:ext cx="720380" cy="2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arclays capital.jpg">
            <a:extLst>
              <a:ext uri="{FF2B5EF4-FFF2-40B4-BE49-F238E27FC236}">
                <a16:creationId xmlns:a16="http://schemas.microsoft.com/office/drawing/2014/main" xmlns="" id="{A15D9E95-E4EB-450F-B8E8-035BC52C107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110" y="433010"/>
            <a:ext cx="770699" cy="267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E204E5-3D02-47F7-B0F1-72D894AD2F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335" y="6212370"/>
            <a:ext cx="1010112" cy="448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624370-F13C-41D2-BE3D-AB4F3A94874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320" y="5083037"/>
            <a:ext cx="588711" cy="247258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xmlns="" id="{56BAD5A8-D42D-451D-BC28-F61E03DB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1378" y="1501694"/>
            <a:ext cx="823050" cy="14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 descr="http://acadianacenterforthearts.org/Images/Interior/logos/jp%20morgan%20chase%20logo.jpg">
            <a:extLst>
              <a:ext uri="{FF2B5EF4-FFF2-40B4-BE49-F238E27FC236}">
                <a16:creationId xmlns:a16="http://schemas.microsoft.com/office/drawing/2014/main" xmlns="" id="{DD08A030-DF1D-468F-8C54-ECE34C75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9641" y="1855039"/>
            <a:ext cx="1038496" cy="212132"/>
          </a:xfrm>
          <a:prstGeom prst="rect">
            <a:avLst/>
          </a:prstGeom>
          <a:noFill/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C182FCBD-F6F8-4886-AF89-445869042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85194" y="5431696"/>
            <a:ext cx="625214" cy="521012"/>
          </a:xfrm>
          <a:prstGeom prst="rect">
            <a:avLst/>
          </a:prstGeom>
          <a:noFill/>
        </p:spPr>
      </p:pic>
      <p:pic>
        <p:nvPicPr>
          <p:cNvPr id="14" name="Picture 38" descr="RM_BBVA_Compass_logo">
            <a:extLst>
              <a:ext uri="{FF2B5EF4-FFF2-40B4-BE49-F238E27FC236}">
                <a16:creationId xmlns:a16="http://schemas.microsoft.com/office/drawing/2014/main" xmlns="" id="{14B4116B-860E-4818-9DCD-115692035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3663" y="1416679"/>
            <a:ext cx="855015" cy="1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DE60C6-8A0C-48E1-A450-BEC8270BD96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207" y="2545696"/>
            <a:ext cx="1046068" cy="532228"/>
          </a:xfrm>
          <a:prstGeom prst="rect">
            <a:avLst/>
          </a:prstGeom>
        </p:spPr>
      </p:pic>
      <p:pic>
        <p:nvPicPr>
          <p:cNvPr id="16" name="Picture 15" descr="BNP Paribas  Logo.jpg">
            <a:extLst>
              <a:ext uri="{FF2B5EF4-FFF2-40B4-BE49-F238E27FC236}">
                <a16:creationId xmlns:a16="http://schemas.microsoft.com/office/drawing/2014/main" xmlns="" id="{CE94F1E2-D732-456F-90A3-7FB38E67C0E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4725" y="1945702"/>
            <a:ext cx="893953" cy="1990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C3340EBF-8835-4D18-AEB3-DD84769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82862" y="6302053"/>
            <a:ext cx="862092" cy="22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xmlns="" id="{B7F4727F-8EFC-440E-804A-D179F984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6806" y="4369677"/>
            <a:ext cx="945257" cy="40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xmlns="" id="{93950AC8-59B9-4057-AB42-80C0BBAF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89245" y="5425743"/>
            <a:ext cx="849327" cy="8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BAE6BD3-ABF0-42D9-9C34-00A955B75C2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515" y="920776"/>
            <a:ext cx="671714" cy="2419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A41825B-983A-4635-8F03-65DD34257AA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781" y="4932888"/>
            <a:ext cx="588834" cy="5888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B24E082-DD85-4995-B538-014A24BE1C01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077" y="2388122"/>
            <a:ext cx="888252" cy="1691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F2D37E2-E10D-4D7E-90D0-6A65AB3F09DC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871" y="4390123"/>
            <a:ext cx="723843" cy="4397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20B3BFF1-C145-4FE8-8A38-73C613B5F8D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03" y="3841091"/>
            <a:ext cx="1529541" cy="229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842EE09-008D-480D-B1B4-35ADABEFE226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404" y="5711031"/>
            <a:ext cx="1125520" cy="2276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8F331D1C-5034-4B28-AD1A-924D7FD7FA78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375" b="89844" l="0" r="97964">
                        <a14:foregroundMark x1="43003" y1="48438" x2="43003" y2="48438"/>
                        <a14:foregroundMark x1="59288" y1="48438" x2="59288" y2="48438"/>
                        <a14:foregroundMark x1="69466" y1="50781" x2="69466" y2="50781"/>
                        <a14:foregroundMark x1="78880" y1="57813" x2="78880" y2="57813"/>
                        <a14:foregroundMark x1="92875" y1="66406" x2="92875" y2="66406"/>
                        <a14:foregroundMark x1="13740" y1="78125" x2="13740" y2="78125"/>
                        <a14:foregroundMark x1="3562" y1="73438" x2="3562" y2="73438"/>
                        <a14:foregroundMark x1="3562" y1="46094" x2="3562" y2="46094"/>
                        <a14:foregroundMark x1="5089" y1="39844" x2="5089" y2="39844"/>
                        <a14:foregroundMark x1="13232" y1="42188" x2="13232" y2="42188"/>
                        <a14:foregroundMark x1="12468" y1="39844" x2="12468" y2="39844"/>
                        <a14:foregroundMark x1="14504" y1="57813" x2="14504" y2="57813"/>
                        <a14:foregroundMark x1="13740" y1="39844" x2="9415" y2="46094"/>
                        <a14:foregroundMark x1="0" y1="62500" x2="0" y2="62500"/>
                        <a14:foregroundMark x1="33588" y1="44531" x2="33588" y2="44531"/>
                        <a14:foregroundMark x1="97964" y1="50781" x2="97964" y2="50781"/>
                        <a14:backgroundMark x1="10941" y1="28125" x2="10941" y2="28125"/>
                        <a14:backgroundMark x1="8651" y1="6250" x2="8651" y2="6250"/>
                        <a14:backgroundMark x1="4326" y1="55469" x2="4326" y2="55469"/>
                        <a14:backgroundMark x1="10178" y1="66406" x2="10178" y2="66406"/>
                        <a14:backgroundMark x1="11705" y1="55469" x2="7888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038" y="3717648"/>
            <a:ext cx="1303353" cy="424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8747E5CB-35E8-444A-9CAF-344093DF41A5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039" y="6225014"/>
            <a:ext cx="671957" cy="309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D2DA969-95DA-449B-BEC8-2F57210D5EB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121" y="4914975"/>
            <a:ext cx="676833" cy="5140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C7B01A8A-C64C-4091-9D4A-AFF3F2C0574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66" y="4321133"/>
            <a:ext cx="348854" cy="450657"/>
          </a:xfrm>
          <a:prstGeom prst="rect">
            <a:avLst/>
          </a:prstGeom>
        </p:spPr>
      </p:pic>
      <p:pic>
        <p:nvPicPr>
          <p:cNvPr id="41" name="Picture 2">
            <a:hlinkClick r:id="rId30"/>
            <a:extLst>
              <a:ext uri="{FF2B5EF4-FFF2-40B4-BE49-F238E27FC236}">
                <a16:creationId xmlns:a16="http://schemas.microsoft.com/office/drawing/2014/main" xmlns="" id="{D338CEB2-BEE3-4621-BE54-E2541FE6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41461" y="4298600"/>
            <a:ext cx="791375" cy="4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D713AD8A-C643-4B5B-B7B2-55FA754BD40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498" y="2816038"/>
            <a:ext cx="820082" cy="2113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0F49B1A4-ECF0-4239-8C77-288E8A8EDDE5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2123" y="2550822"/>
            <a:ext cx="879284" cy="5715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2801E08A-1F2F-4732-8826-1610049F919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379" y="297772"/>
            <a:ext cx="1327204" cy="6636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0984252-B906-4425-B455-CDF62204B18D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72" y="1261286"/>
            <a:ext cx="1005599" cy="527222"/>
          </a:xfrm>
          <a:prstGeom prst="rect">
            <a:avLst/>
          </a:prstGeom>
        </p:spPr>
      </p:pic>
      <p:pic>
        <p:nvPicPr>
          <p:cNvPr id="13" name="Image 70">
            <a:extLst>
              <a:ext uri="{FF2B5EF4-FFF2-40B4-BE49-F238E27FC236}">
                <a16:creationId xmlns:a16="http://schemas.microsoft.com/office/drawing/2014/main" xmlns="" id="{84DF1062-CE9F-4ADA-AA26-3F0348A56BE1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72" y="939480"/>
            <a:ext cx="1266527" cy="2293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0A1FB15-1797-4D99-BC55-E2369DEAFF05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873" y="1927325"/>
            <a:ext cx="732966" cy="436115"/>
          </a:xfrm>
          <a:prstGeom prst="rect">
            <a:avLst/>
          </a:prstGeom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469904" y="3323304"/>
            <a:ext cx="3082922" cy="517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leader in </a:t>
            </a:r>
            <a:br>
              <a:rPr lang="en-US" dirty="0"/>
            </a:br>
            <a:r>
              <a:rPr lang="en-US" dirty="0"/>
              <a:t>Big Iron to Big Data</a:t>
            </a:r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7255B7EF-4139-4B0D-99D0-ADD8CBD09BF0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5369" y="2199377"/>
            <a:ext cx="1142995" cy="3174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816A897F-4128-4885-83A1-EEDE409ACD0E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1109" y="882302"/>
            <a:ext cx="787569" cy="3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7" name="Picture 2" descr="dmexpres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6" y="3395976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94852"/>
              </p:ext>
            </p:extLst>
          </p:nvPr>
        </p:nvGraphicFramePr>
        <p:xfrm>
          <a:off x="851471" y="1290749"/>
          <a:ext cx="434617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944"/>
                <a:gridCol w="389922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</a:tbl>
          </a:graphicData>
        </a:graphic>
      </p:graphicFrame>
      <p:pic>
        <p:nvPicPr>
          <p:cNvPr id="59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1305484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51" y="1673059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04438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416157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798982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876745" y="1721220"/>
            <a:ext cx="77997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데이터를 쉽고 빠르게 다루는 솔루션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6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37" y="1421664"/>
            <a:ext cx="8486775" cy="31203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68" y="4601245"/>
            <a:ext cx="1653540" cy="8734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09" y="4594577"/>
            <a:ext cx="1920240" cy="86677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866" y="4587910"/>
            <a:ext cx="1926907" cy="88011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18" y="4634581"/>
            <a:ext cx="886778" cy="7867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80" y="4644583"/>
            <a:ext cx="886778" cy="78676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72981" y="5051908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79954" y="5027963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06632" y="503588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21" y="5582849"/>
            <a:ext cx="886778" cy="7867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83" y="5677518"/>
            <a:ext cx="886778" cy="786765"/>
          </a:xfrm>
          <a:prstGeom prst="rect">
            <a:avLst/>
          </a:prstGeom>
        </p:spPr>
      </p:pic>
      <p:pic>
        <p:nvPicPr>
          <p:cNvPr id="45" name="Rectangle 92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8238" y="6197020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88"/>
          <p:cNvGrpSpPr>
            <a:grpSpLocks noChangeAspect="1"/>
          </p:cNvGrpSpPr>
          <p:nvPr/>
        </p:nvGrpSpPr>
        <p:grpSpPr>
          <a:xfrm>
            <a:off x="5506911" y="5837050"/>
            <a:ext cx="818159" cy="701730"/>
            <a:chOff x="1985010" y="4123740"/>
            <a:chExt cx="849115" cy="728274"/>
          </a:xfrm>
        </p:grpSpPr>
        <p:pic>
          <p:nvPicPr>
            <p:cNvPr id="47" name="Picture 66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48" name="Picture 65" descr="gear_blue.png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49" name="TextBox 48"/>
          <p:cNvSpPr txBox="1"/>
          <p:nvPr/>
        </p:nvSpPr>
        <p:spPr>
          <a:xfrm>
            <a:off x="1255521" y="5575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0" name="Picture 60" descr="Distributor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9180764" y="5515649"/>
            <a:ext cx="715424" cy="715423"/>
          </a:xfrm>
          <a:prstGeom prst="rect">
            <a:avLst/>
          </a:prstGeom>
        </p:spPr>
      </p:pic>
      <p:pic>
        <p:nvPicPr>
          <p:cNvPr id="51" name="Picture 62" descr="Sales-report-128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9538476" y="5839309"/>
            <a:ext cx="715424" cy="715423"/>
          </a:xfrm>
          <a:prstGeom prst="rect">
            <a:avLst/>
          </a:prstGeom>
        </p:spPr>
      </p:pic>
      <p:pic>
        <p:nvPicPr>
          <p:cNvPr id="52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08" y="554951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94" y="556058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b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866" y="5685340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77" y="4559905"/>
            <a:ext cx="886778" cy="191148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18" y="4488835"/>
            <a:ext cx="886778" cy="19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ETL World 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세계 신기록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94084" y="1196935"/>
            <a:ext cx="1045544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0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kumimoji="0" lang="en-US" altLang="ko-KR" kern="0" dirty="0" err="1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DMExpress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™ v4.8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이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5.4TB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의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raw TPC-H data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를 추출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변환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kumimoji="0" lang="ko-KR" altLang="en-US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정제와 로드 </a:t>
            </a: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(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Vertica Analytic Database) -&gt;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57</a:t>
            </a:r>
            <a:r>
              <a:rPr kumimoji="0" lang="ko-KR" altLang="en-US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21</a:t>
            </a:r>
            <a:r>
              <a:rPr kumimoji="0" lang="ko-KR" altLang="en-US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r>
              <a:rPr kumimoji="0" lang="en-US" altLang="ko-KR" kern="0" dirty="0" smtClean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51</a:t>
            </a:r>
            <a:br>
              <a:rPr kumimoji="0" lang="en-US" altLang="ko-KR" kern="0" dirty="0" smtClean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Server : HP Blade System c7000 x86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OS </a:t>
            </a: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    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: </a:t>
            </a:r>
            <a:r>
              <a:rPr kumimoji="0" lang="en-US" altLang="ko-KR" kern="0" dirty="0" err="1">
                <a:latin typeface="a카리스마" panose="02020600000000000000" pitchFamily="18" charset="-127"/>
                <a:ea typeface="a카리스마" panose="02020600000000000000" pitchFamily="18" charset="-127"/>
              </a:rPr>
              <a:t>RedHat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Linux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DSS Labs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에 의해 독립적으로 검증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[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신  기록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] - DMExpress, </a:t>
            </a:r>
            <a:r>
              <a:rPr kumimoji="0" lang="en-US" altLang="ko-KR" kern="0" dirty="0" err="1">
                <a:latin typeface="a카리스마" panose="02020600000000000000" pitchFamily="18" charset="-127"/>
                <a:ea typeface="a카리스마" panose="02020600000000000000" pitchFamily="18" charset="-127"/>
              </a:rPr>
              <a:t>Vertica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HP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5.4TB 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데이터 처리 시간 </a:t>
            </a: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: 57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21.51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endParaRPr kumimoji="0" lang="en-US" altLang="ko-KR" i="1" u="sng" kern="0" dirty="0">
              <a:solidFill>
                <a:srgbClr val="FF0000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   </a:t>
            </a: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[</a:t>
            </a:r>
            <a:r>
              <a:rPr kumimoji="0" lang="ko-KR" altLang="en-US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이전 기록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]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– Microsoft, Unisys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1.0TB 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데이터 처리 시간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: 25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20.00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grpSp>
        <p:nvGrpSpPr>
          <p:cNvPr id="17" name="그룹 9"/>
          <p:cNvGrpSpPr>
            <a:grpSpLocks/>
          </p:cNvGrpSpPr>
          <p:nvPr/>
        </p:nvGrpSpPr>
        <p:grpSpPr bwMode="auto">
          <a:xfrm>
            <a:off x="6625222" y="1905655"/>
            <a:ext cx="4403725" cy="4197350"/>
            <a:chOff x="4226916" y="1535489"/>
            <a:chExt cx="4710022" cy="4433977"/>
          </a:xfrm>
        </p:grpSpPr>
        <p:sp>
          <p:nvSpPr>
            <p:cNvPr id="18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latinLnBrk="0"/>
              <a:endParaRPr kumimoji="0" lang="en-US" altLang="ko-KR" sz="2400">
                <a:latin typeface="Times New Roman" pitchFamily="18" charset="0"/>
              </a:endParaRPr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85532" y="320428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497789" y="3876466"/>
            <a:ext cx="4207159" cy="40011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처리 시간 </a:t>
            </a:r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10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 </a:t>
            </a:r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37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초</a:t>
            </a:r>
            <a:endParaRPr lang="ko-KR" altLang="en-US" sz="2000" b="1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2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수백 번 검증된 특허 받은 알고리즘의 </a:t>
            </a:r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효과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6544484" y="2167046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6531785" y="5288706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3884079" y="4056889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075858" y="1954197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own Arrow 47"/>
          <p:cNvSpPr/>
          <p:nvPr/>
        </p:nvSpPr>
        <p:spPr>
          <a:xfrm>
            <a:off x="3431219" y="3841107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7722" y="1222255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8385" y="2401480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68385" y="3126904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8385" y="386355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8385" y="468910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4" name="Picture 53" descr="Gnome-View-Sort-Descending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698467" y="2281384"/>
            <a:ext cx="609525" cy="609524"/>
          </a:xfrm>
          <a:prstGeom prst="rect">
            <a:avLst/>
          </a:prstGeom>
        </p:spPr>
      </p:pic>
      <p:pic>
        <p:nvPicPr>
          <p:cNvPr id="15" name="Picture 54" descr="Arrow-jion-right-4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96904" y="3005246"/>
            <a:ext cx="612648" cy="612648"/>
          </a:xfrm>
          <a:prstGeom prst="rect">
            <a:avLst/>
          </a:prstGeom>
        </p:spPr>
      </p:pic>
      <p:pic>
        <p:nvPicPr>
          <p:cNvPr id="16" name="Picture 55" descr="Copy-128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696904" y="4567447"/>
            <a:ext cx="612648" cy="612648"/>
          </a:xfrm>
          <a:prstGeom prst="rect">
            <a:avLst/>
          </a:prstGeom>
        </p:spPr>
      </p:pic>
      <p:pic>
        <p:nvPicPr>
          <p:cNvPr id="17" name="Picture 56" descr="Sum-UI-64.png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6904" y="3741897"/>
            <a:ext cx="612648" cy="6126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49488" y="2432264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49488" y="315768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49488" y="38943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9487" y="4719886"/>
            <a:ext cx="2298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2" name="Straight Connector 64"/>
          <p:cNvCxnSpPr/>
          <p:nvPr/>
        </p:nvCxnSpPr>
        <p:spPr bwMode="auto">
          <a:xfrm>
            <a:off x="6544485" y="29671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65"/>
          <p:cNvCxnSpPr/>
          <p:nvPr/>
        </p:nvCxnSpPr>
        <p:spPr bwMode="auto">
          <a:xfrm>
            <a:off x="6544485" y="36529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66"/>
          <p:cNvCxnSpPr/>
          <p:nvPr/>
        </p:nvCxnSpPr>
        <p:spPr bwMode="auto">
          <a:xfrm>
            <a:off x="6544485" y="44403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67"/>
          <p:cNvCxnSpPr/>
          <p:nvPr/>
        </p:nvCxnSpPr>
        <p:spPr bwMode="auto">
          <a:xfrm>
            <a:off x="6544485" y="52785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776388" y="5598447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1355694" y="4096917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1611466" y="1271409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yncsort">
  <a:themeElements>
    <a:clrScheme name="Custom 7">
      <a:dk1>
        <a:srgbClr val="000000"/>
      </a:dk1>
      <a:lt1>
        <a:srgbClr val="FFFFFF"/>
      </a:lt1>
      <a:dk2>
        <a:srgbClr val="00005C"/>
      </a:dk2>
      <a:lt2>
        <a:srgbClr val="FFFFFF"/>
      </a:lt2>
      <a:accent1>
        <a:srgbClr val="00005C"/>
      </a:accent1>
      <a:accent2>
        <a:srgbClr val="009BFF"/>
      </a:accent2>
      <a:accent3>
        <a:srgbClr val="4D3CC6"/>
      </a:accent3>
      <a:accent4>
        <a:srgbClr val="7FE25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cs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Autofit/>
      </a:bodyPr>
      <a:lstStyle>
        <a:defPPr algn="ctr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ncsort_Corporate_Template_v2.2 (Compressed)" id="{EA047D69-7F07-DB4A-AE3C-8CC25FD09BA3}" vid="{3A75D38E-F905-E34C-AB41-CFD4A79963D9}"/>
    </a:ext>
  </a:extLst>
</a:theme>
</file>

<file path=ppt/theme/theme2.xml><?xml version="1.0" encoding="utf-8"?>
<a:theme xmlns:a="http://schemas.openxmlformats.org/drawingml/2006/main" name="2_Syncsort">
  <a:themeElements>
    <a:clrScheme name="Custom 7">
      <a:dk1>
        <a:srgbClr val="000000"/>
      </a:dk1>
      <a:lt1>
        <a:srgbClr val="FFFFFF"/>
      </a:lt1>
      <a:dk2>
        <a:srgbClr val="00005C"/>
      </a:dk2>
      <a:lt2>
        <a:srgbClr val="FFFFFF"/>
      </a:lt2>
      <a:accent1>
        <a:srgbClr val="00005C"/>
      </a:accent1>
      <a:accent2>
        <a:srgbClr val="009BFF"/>
      </a:accent2>
      <a:accent3>
        <a:srgbClr val="4D3CC6"/>
      </a:accent3>
      <a:accent4>
        <a:srgbClr val="7FE25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cs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Autofit/>
      </a:bodyPr>
      <a:lstStyle>
        <a:defPPr algn="ctr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ncsort_Corporate_Template_v2.2 (Compressed)" id="{EA047D69-7F07-DB4A-AE3C-8CC25FD09BA3}" vid="{3A75D38E-F905-E34C-AB41-CFD4A79963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05DC7E3AE7D44A2AF4022559EF7EE" ma:contentTypeVersion="4" ma:contentTypeDescription="Create a new document." ma:contentTypeScope="" ma:versionID="cd5f4b9ebfcee544541e8cace989ae8e">
  <xsd:schema xmlns:xsd="http://www.w3.org/2001/XMLSchema" xmlns:xs="http://www.w3.org/2001/XMLSchema" xmlns:p="http://schemas.microsoft.com/office/2006/metadata/properties" xmlns:ns2="b2f144bf-e46d-4d53-93a1-1148910e89cf" xmlns:ns3="5aa90d5e-1d26-4f92-8b5c-97f9a7db28a8" targetNamespace="http://schemas.microsoft.com/office/2006/metadata/properties" ma:root="true" ma:fieldsID="1c1bcee713c27911e9a81cfa2c888297" ns2:_="" ns3:_="">
    <xsd:import namespace="b2f144bf-e46d-4d53-93a1-1148910e89cf"/>
    <xsd:import namespace="5aa90d5e-1d26-4f92-8b5c-97f9a7db2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44bf-e46d-4d53-93a1-1148910e89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a90d5e-1d26-4f92-8b5c-97f9a7db2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a90d5e-1d26-4f92-8b5c-97f9a7db28a8">
      <UserInfo>
        <DisplayName>Bernd Stiene</DisplayName>
        <AccountId>574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C588A68-F57F-4AF9-9C82-A45E77C6AD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283928-EAAF-4D9E-98ED-9964A7E09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f144bf-e46d-4d53-93a1-1148910e89cf"/>
    <ds:schemaRef ds:uri="5aa90d5e-1d26-4f92-8b5c-97f9a7db28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84987F-5E41-4013-9521-F0A5112783B0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5aa90d5e-1d26-4f92-8b5c-97f9a7db28a8"/>
    <ds:schemaRef ds:uri="http://schemas.microsoft.com/office/2006/documentManagement/types"/>
    <ds:schemaRef ds:uri="b2f144bf-e46d-4d53-93a1-1148910e89cf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32051</TotalTime>
  <Words>3655</Words>
  <Application>Microsoft Office PowerPoint</Application>
  <PresentationFormat>와이드스크린</PresentationFormat>
  <Paragraphs>732</Paragraphs>
  <Slides>45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68" baseType="lpstr">
      <vt:lpstr>a발레리나</vt:lpstr>
      <vt:lpstr>a산들바람</vt:lpstr>
      <vt:lpstr>a카리스마</vt:lpstr>
      <vt:lpstr>HY동녘B</vt:lpstr>
      <vt:lpstr>HY수평선B</vt:lpstr>
      <vt:lpstr>HY울릉도M</vt:lpstr>
      <vt:lpstr>Mangal</vt:lpstr>
      <vt:lpstr>ＭＳ Ｐゴシック</vt:lpstr>
      <vt:lpstr>游ゴシック</vt:lpstr>
      <vt:lpstr>고도 B</vt:lpstr>
      <vt:lpstr>고도 M</vt:lpstr>
      <vt:lpstr>굴림</vt:lpstr>
      <vt:lpstr>나눔바른고딕</vt:lpstr>
      <vt:lpstr>맑은 고딕</vt:lpstr>
      <vt:lpstr>휴먼모음T</vt:lpstr>
      <vt:lpstr>Arial</vt:lpstr>
      <vt:lpstr>Calibri</vt:lpstr>
      <vt:lpstr>Calibri Light</vt:lpstr>
      <vt:lpstr>Courier New</vt:lpstr>
      <vt:lpstr>Tahoma</vt:lpstr>
      <vt:lpstr>Times New Roman</vt:lpstr>
      <vt:lpstr>Syncsort</vt:lpstr>
      <vt:lpstr>2_Syncsort</vt:lpstr>
      <vt:lpstr>DMExpress</vt:lpstr>
      <vt:lpstr>AGENDA</vt:lpstr>
      <vt:lpstr>PowerPoint 프레젠테이션</vt:lpstr>
      <vt:lpstr>Introducing 한국비지네스써비스</vt:lpstr>
      <vt:lpstr>Introducing Syncsort</vt:lpstr>
      <vt:lpstr>DMExpress Overview</vt:lpstr>
      <vt:lpstr>DMExpress Overview</vt:lpstr>
      <vt:lpstr>ETL World 세계 신기록</vt:lpstr>
      <vt:lpstr>수백 번 검증된 특허 받은 알고리즘의 효과</vt:lpstr>
      <vt:lpstr>장점</vt:lpstr>
      <vt:lpstr>PowerPoint 프레젠테이션</vt:lpstr>
      <vt:lpstr>데이터 처리 방식</vt:lpstr>
      <vt:lpstr>DMX GUI (간단한 화면 구성)</vt:lpstr>
      <vt:lpstr>DMExpress Script </vt:lpstr>
      <vt:lpstr>DMExpress 기능</vt:lpstr>
      <vt:lpstr>COPY</vt:lpstr>
      <vt:lpstr>SORT</vt:lpstr>
      <vt:lpstr>MERGE</vt:lpstr>
      <vt:lpstr>AGGREGATE</vt:lpstr>
      <vt:lpstr>JOIN</vt:lpstr>
      <vt:lpstr>Unload</vt:lpstr>
      <vt:lpstr>Load</vt:lpstr>
      <vt:lpstr>적용 사례</vt:lpstr>
      <vt:lpstr>적용 사례</vt:lpstr>
      <vt:lpstr>적용 사례</vt:lpstr>
      <vt:lpstr>적용 사례 (계리시스템)</vt:lpstr>
      <vt:lpstr>적용 사례 (전사 배치 업무)</vt:lpstr>
      <vt:lpstr>적용 사례 (SQL 성능향상)</vt:lpstr>
      <vt:lpstr>PowerPoint 프레젠테이션</vt:lpstr>
      <vt:lpstr>PowerPoint 프레젠테이션</vt:lpstr>
      <vt:lpstr>DMExpress Demo</vt:lpstr>
      <vt:lpstr>Data Flow</vt:lpstr>
      <vt:lpstr>Data Flow</vt:lpstr>
      <vt:lpstr>Leash cord</vt:lpstr>
      <vt:lpstr>PowerPoint 프레젠테이션</vt:lpstr>
      <vt:lpstr>PowerPoint 프레젠테이션</vt:lpstr>
      <vt:lpstr>Q&amp;A</vt:lpstr>
      <vt:lpstr>PowerPoint 프레젠테이션</vt:lpstr>
      <vt:lpstr>한국비지네스써비스㈜ 주요 제품 목록</vt:lpstr>
      <vt:lpstr>한국비지네스써비스㈜ 주요 제품 목록</vt:lpstr>
      <vt:lpstr>Syncsort’s Application Data Integration Family</vt:lpstr>
      <vt:lpstr>Connect CDC Features (1/2)</vt:lpstr>
      <vt:lpstr>Connect CDC Features (2/2)</vt:lpstr>
      <vt:lpstr>Broad Range of Supported Platforms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Story</dc:title>
  <dc:creator>Jessica Powers</dc:creator>
  <cp:lastModifiedBy>joon628@gmail.com</cp:lastModifiedBy>
  <cp:revision>860</cp:revision>
  <dcterms:created xsi:type="dcterms:W3CDTF">2018-03-12T14:11:37Z</dcterms:created>
  <dcterms:modified xsi:type="dcterms:W3CDTF">2019-07-22T12:30:07Z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0x01010032E05DC7E3AE7D44A2AF4022559EF7EE</vt:lpwstr>
  </property>
</Properties>
</file>